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7" r:id="rId5"/>
    <p:sldId id="301" r:id="rId6"/>
    <p:sldId id="278" r:id="rId7"/>
    <p:sldId id="368" r:id="rId8"/>
    <p:sldId id="369" r:id="rId9"/>
    <p:sldId id="370" r:id="rId10"/>
    <p:sldId id="367" r:id="rId11"/>
    <p:sldId id="300" r:id="rId12"/>
    <p:sldId id="302" r:id="rId13"/>
    <p:sldId id="347" r:id="rId14"/>
    <p:sldId id="351" r:id="rId15"/>
    <p:sldId id="286" r:id="rId16"/>
    <p:sldId id="365" r:id="rId17"/>
    <p:sldId id="328" r:id="rId18"/>
  </p:sldIdLst>
  <p:sldSz cx="12192000" cy="6858000"/>
  <p:notesSz cx="6805613" cy="9944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2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37" autoAdjust="0"/>
  </p:normalViewPr>
  <p:slideViewPr>
    <p:cSldViewPr snapToGrid="0" snapToObjects="1">
      <p:cViewPr varScale="1">
        <p:scale>
          <a:sx n="123" d="100"/>
          <a:sy n="123" d="100"/>
        </p:scale>
        <p:origin x="80" y="80"/>
      </p:cViewPr>
      <p:guideLst/>
    </p:cSldViewPr>
  </p:slideViewPr>
  <p:notesTextViewPr>
    <p:cViewPr>
      <p:scale>
        <a:sx n="3" d="2"/>
        <a:sy n="3" d="2"/>
      </p:scale>
      <p:origin x="0" y="0"/>
    </p:cViewPr>
  </p:notesTextViewPr>
  <p:sorterViewPr>
    <p:cViewPr>
      <p:scale>
        <a:sx n="100" d="100"/>
        <a:sy n="100" d="100"/>
      </p:scale>
      <p:origin x="0" y="-128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371EE45-C52E-49B9-A5D3-9D05B5646710}" type="datetimeFigureOut">
              <a:rPr lang="nb-NO" smtClean="0"/>
              <a:t>13.12.2018</a:t>
            </a:fld>
            <a:endParaRPr lang="nb-NO"/>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12535A25-231D-45D5-ADC6-55F389F0BF72}" type="slidenum">
              <a:rPr lang="nb-NO" smtClean="0"/>
              <a:t>‹#›</a:t>
            </a:fld>
            <a:endParaRPr lang="nb-NO"/>
          </a:p>
        </p:txBody>
      </p:sp>
    </p:spTree>
    <p:extLst>
      <p:ext uri="{BB962C8B-B14F-4D97-AF65-F5344CB8AC3E}">
        <p14:creationId xmlns:p14="http://schemas.microsoft.com/office/powerpoint/2010/main" val="2690647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A3F0ACA-1CEB-4755-A355-414B69F62A48}"/>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999F9FCE-5C9A-4796-B566-A09ABFA8565C}"/>
              </a:ext>
            </a:extLst>
          </p:cNvPr>
          <p:cNvSpPr>
            <a:spLocks noGrp="1"/>
          </p:cNvSpPr>
          <p:nvPr>
            <p:ph type="dt" idx="1"/>
          </p:nvPr>
        </p:nvSpPr>
        <p:spPr>
          <a:xfrm>
            <a:off x="3854939" y="0"/>
            <a:ext cx="2949099" cy="49893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0B1AE3F-22DE-474C-9688-27116B838A9E}" type="datetimeFigureOut">
              <a:rPr lang="en-US"/>
              <a:pPr>
                <a:defRPr/>
              </a:pPr>
              <a:t>12/13/2018</a:t>
            </a:fld>
            <a:endParaRPr lang="en-US"/>
          </a:p>
        </p:txBody>
      </p:sp>
      <p:sp>
        <p:nvSpPr>
          <p:cNvPr id="4" name="Slide Image Placeholder 3">
            <a:extLst>
              <a:ext uri="{FF2B5EF4-FFF2-40B4-BE49-F238E27FC236}">
                <a16:creationId xmlns:a16="http://schemas.microsoft.com/office/drawing/2014/main" xmlns="" id="{C93305BB-1865-41B3-AC15-2419AF7797EB}"/>
              </a:ext>
            </a:extLst>
          </p:cNvPr>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813A1CD9-097F-49E8-9E79-51DF708ABBD0}"/>
              </a:ext>
            </a:extLst>
          </p:cNvPr>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3B34CFF-99AC-47FB-BCD0-610FD9F205B1}"/>
              </a:ext>
            </a:extLst>
          </p:cNvPr>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11F75571-67F9-4C14-9994-879F21F758FC}"/>
              </a:ext>
            </a:extLst>
          </p:cNvPr>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68BE15D6-E696-4A18-8F55-4B31D0625854}" type="slidenum">
              <a:rPr lang="en-US"/>
              <a:pPr>
                <a:defRPr/>
              </a:pPr>
              <a:t>‹#›</a:t>
            </a:fld>
            <a:endParaRPr lang="en-US"/>
          </a:p>
        </p:txBody>
      </p:sp>
    </p:spTree>
    <p:extLst>
      <p:ext uri="{BB962C8B-B14F-4D97-AF65-F5344CB8AC3E}">
        <p14:creationId xmlns:p14="http://schemas.microsoft.com/office/powerpoint/2010/main" val="3817751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xmlns="" id="{22D08D0B-0143-4A17-BB24-C3D8E54946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xmlns="" id="{FD219AD0-EE71-49C5-A578-51B2398C8D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b-NO" altLang="nb-NO"/>
          </a:p>
        </p:txBody>
      </p:sp>
      <p:sp>
        <p:nvSpPr>
          <p:cNvPr id="5124" name="Slide Number Placeholder 3">
            <a:extLst>
              <a:ext uri="{FF2B5EF4-FFF2-40B4-BE49-F238E27FC236}">
                <a16:creationId xmlns:a16="http://schemas.microsoft.com/office/drawing/2014/main" xmlns="" id="{D2E53E1C-C4E7-4A4D-9B92-9D5015A1D1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701081D-00EC-4E35-B248-19E018113B25}" type="slidenum">
              <a:rPr lang="en-US" altLang="nb-NO" smtClean="0"/>
              <a:pPr fontAlgn="base">
                <a:spcBef>
                  <a:spcPct val="0"/>
                </a:spcBef>
                <a:spcAft>
                  <a:spcPct val="0"/>
                </a:spcAft>
              </a:pPr>
              <a:t>1</a:t>
            </a:fld>
            <a:endParaRPr lang="en-US" altLang="nb-NO"/>
          </a:p>
        </p:txBody>
      </p:sp>
    </p:spTree>
    <p:extLst>
      <p:ext uri="{BB962C8B-B14F-4D97-AF65-F5344CB8AC3E}">
        <p14:creationId xmlns:p14="http://schemas.microsoft.com/office/powerpoint/2010/main" val="186071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Definition is opened</a:t>
            </a:r>
          </a:p>
          <a:p>
            <a:endParaRPr lang="nb-NO" dirty="0"/>
          </a:p>
        </p:txBody>
      </p:sp>
      <p:sp>
        <p:nvSpPr>
          <p:cNvPr id="4" name="Slide Number Placeholder 3"/>
          <p:cNvSpPr>
            <a:spLocks noGrp="1"/>
          </p:cNvSpPr>
          <p:nvPr>
            <p:ph type="sldNum" sz="quarter" idx="10"/>
          </p:nvPr>
        </p:nvSpPr>
        <p:spPr/>
        <p:txBody>
          <a:bodyPr/>
          <a:lstStyle/>
          <a:p>
            <a:pPr>
              <a:defRPr/>
            </a:pPr>
            <a:fld id="{68BE15D6-E696-4A18-8F55-4B31D0625854}" type="slidenum">
              <a:rPr lang="en-US" smtClean="0"/>
              <a:pPr>
                <a:defRPr/>
              </a:pPr>
              <a:t>3</a:t>
            </a:fld>
            <a:endParaRPr lang="en-US"/>
          </a:p>
        </p:txBody>
      </p:sp>
    </p:spTree>
    <p:extLst>
      <p:ext uri="{BB962C8B-B14F-4D97-AF65-F5344CB8AC3E}">
        <p14:creationId xmlns:p14="http://schemas.microsoft.com/office/powerpoint/2010/main" val="118610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B5D1E66-0445-497F-8507-6333F375A7A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CEC3D1B7-A794-4B3D-BF6A-63EF7C0563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F769658-BE5D-4E28-8179-714A507F5927}"/>
              </a:ext>
            </a:extLst>
          </p:cNvPr>
          <p:cNvSpPr>
            <a:spLocks noGrp="1"/>
          </p:cNvSpPr>
          <p:nvPr>
            <p:ph type="sldNum" sz="quarter" idx="12"/>
          </p:nvPr>
        </p:nvSpPr>
        <p:spPr/>
        <p:txBody>
          <a:bodyPr/>
          <a:lstStyle>
            <a:lvl1pPr>
              <a:defRPr/>
            </a:lvl1pPr>
          </a:lstStyle>
          <a:p>
            <a:pPr>
              <a:defRPr/>
            </a:pPr>
            <a:fld id="{0335B7E4-FDFA-4458-AB71-5AF8796DF575}" type="slidenum">
              <a:rPr lang="en-US"/>
              <a:pPr>
                <a:defRPr/>
              </a:pPr>
              <a:t>‹#›</a:t>
            </a:fld>
            <a:endParaRPr lang="en-US"/>
          </a:p>
        </p:txBody>
      </p:sp>
    </p:spTree>
    <p:extLst>
      <p:ext uri="{BB962C8B-B14F-4D97-AF65-F5344CB8AC3E}">
        <p14:creationId xmlns:p14="http://schemas.microsoft.com/office/powerpoint/2010/main" val="408267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ack ">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xmlns="" id="{B9A4737E-08B0-4589-BECD-A4C4C8127D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10775" y="6162675"/>
            <a:ext cx="20986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12192000" cy="950025"/>
          </a:xfrm>
          <a:solidFill>
            <a:srgbClr val="F52300"/>
          </a:solidFill>
        </p:spPr>
        <p:txBody>
          <a:bodyPr/>
          <a:lstStyle>
            <a:lvl1pPr>
              <a:defRPr b="1" i="1" baseline="0">
                <a:solidFill>
                  <a:schemeClr val="bg1"/>
                </a:solidFill>
                <a:latin typeface="Open Sans Extrabold" charset="0"/>
                <a:ea typeface="Open Sans Extrabold" charset="0"/>
                <a:cs typeface="Open Sans Extrabold" charset="0"/>
              </a:defRPr>
            </a:lvl1pPr>
          </a:lstStyle>
          <a:p>
            <a:r>
              <a:rPr lang="en-US"/>
              <a:t>Click to edit Master title style</a:t>
            </a:r>
            <a:endParaRPr lang="en-US" dirty="0"/>
          </a:p>
        </p:txBody>
      </p:sp>
      <p:sp>
        <p:nvSpPr>
          <p:cNvPr id="3" name="Content Placeholder 2"/>
          <p:cNvSpPr>
            <a:spLocks noGrp="1"/>
          </p:cNvSpPr>
          <p:nvPr>
            <p:ph idx="1"/>
          </p:nvPr>
        </p:nvSpPr>
        <p:spPr>
          <a:xfrm>
            <a:off x="838200" y="1398113"/>
            <a:ext cx="10515600" cy="501939"/>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a:buNone/>
              <a:tabLst/>
              <a:defRPr b="1" i="0">
                <a:latin typeface="Open Sans" charset="0"/>
                <a:ea typeface="Open Sans" charset="0"/>
                <a:cs typeface="Open Sans"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22681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DD269826-24B5-4E2E-8221-C13330A64FB9}"/>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b-NO"/>
              <a:t>Click to edit Master title style</a:t>
            </a:r>
          </a:p>
        </p:txBody>
      </p:sp>
      <p:sp>
        <p:nvSpPr>
          <p:cNvPr id="1027" name="Text Placeholder 2">
            <a:extLst>
              <a:ext uri="{FF2B5EF4-FFF2-40B4-BE49-F238E27FC236}">
                <a16:creationId xmlns:a16="http://schemas.microsoft.com/office/drawing/2014/main" xmlns="" id="{F5BB19BB-9032-4360-886E-1D078B1F7CEF}"/>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p>
        </p:txBody>
      </p:sp>
      <p:sp>
        <p:nvSpPr>
          <p:cNvPr id="4" name="Date Placeholder 3">
            <a:extLst>
              <a:ext uri="{FF2B5EF4-FFF2-40B4-BE49-F238E27FC236}">
                <a16:creationId xmlns:a16="http://schemas.microsoft.com/office/drawing/2014/main" xmlns="" id="{9826FDDF-C26F-48DE-9B29-31017409BF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xmlns="" id="{D4DF6E20-B48D-4B4A-8636-4C73409379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9DDBE30C-E93A-45B7-A066-27BD8EAB0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06BB14A-A7AB-4198-A9E4-9FFC22653B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isabilityinclusion.msf.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isabilityinclusion.msf.org/" TargetMode="External"/><Relationship Id="rId2" Type="http://schemas.openxmlformats.org/officeDocument/2006/relationships/hyperlink" Target="mailto:patrice.vastel@oslo.msf.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lf.no/horsel/yrkesaktiv-og-horselshemm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sf-transformation.org/" TargetMode="External"/><Relationship Id="rId2" Type="http://schemas.openxmlformats.org/officeDocument/2006/relationships/hyperlink" Target="http://disabilityinclusion.msf.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L6dbCVYGtr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AC4B1179-CEA1-4398-8A72-70DCFA26638A}"/>
              </a:ext>
            </a:extLst>
          </p:cNvPr>
          <p:cNvSpPr>
            <a:spLocks noGrp="1"/>
          </p:cNvSpPr>
          <p:nvPr>
            <p:ph type="ctrTitle"/>
          </p:nvPr>
        </p:nvSpPr>
        <p:spPr>
          <a:xfrm>
            <a:off x="0" y="0"/>
            <a:ext cx="12192000" cy="1292225"/>
          </a:xfrm>
          <a:solidFill>
            <a:srgbClr val="ED0000"/>
          </a:solidFill>
        </p:spPr>
        <p:txBody>
          <a:bodyPr anchor="ctr"/>
          <a:lstStyle/>
          <a:p>
            <a:pPr algn="l" eaLnBrk="1" hangingPunct="1"/>
            <a:r>
              <a:rPr lang="en-US" altLang="nb-NO" sz="4000" b="1">
                <a:solidFill>
                  <a:schemeClr val="bg1"/>
                </a:solidFill>
                <a:latin typeface="Stone Sans II ITC Std Bk"/>
                <a:ea typeface="Stone Sans II ITC Std Bk"/>
                <a:cs typeface="Stone Sans II ITC Std Bk"/>
              </a:rPr>
              <a:t>	</a:t>
            </a:r>
          </a:p>
        </p:txBody>
      </p:sp>
      <p:sp>
        <p:nvSpPr>
          <p:cNvPr id="4099" name="Rectangle 2">
            <a:extLst>
              <a:ext uri="{FF2B5EF4-FFF2-40B4-BE49-F238E27FC236}">
                <a16:creationId xmlns:a16="http://schemas.microsoft.com/office/drawing/2014/main" xmlns="" id="{1BC96852-EEE7-4330-B518-D31673BED2C8}"/>
              </a:ext>
            </a:extLst>
          </p:cNvPr>
          <p:cNvSpPr>
            <a:spLocks noChangeArrowheads="1"/>
          </p:cNvSpPr>
          <p:nvPr/>
        </p:nvSpPr>
        <p:spPr bwMode="auto">
          <a:xfrm>
            <a:off x="1019175" y="1132092"/>
            <a:ext cx="10507663"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nb-NO" sz="3200" b="1" dirty="0"/>
              <a:t>Inclusion des </a:t>
            </a:r>
            <a:r>
              <a:rPr lang="en-US" altLang="nb-NO" sz="3200" b="1" dirty="0" err="1"/>
              <a:t>personnes</a:t>
            </a:r>
            <a:r>
              <a:rPr lang="en-US" altLang="nb-NO" sz="3200" b="1" dirty="0"/>
              <a:t> </a:t>
            </a:r>
            <a:r>
              <a:rPr lang="en-US" altLang="nb-NO" sz="3200" b="1" dirty="0" err="1"/>
              <a:t>en</a:t>
            </a:r>
            <a:r>
              <a:rPr lang="en-US" altLang="nb-NO" sz="3200" b="1" dirty="0"/>
              <a:t> situation de handicap à MSF</a:t>
            </a:r>
          </a:p>
          <a:p>
            <a:pPr algn="ctr" eaLnBrk="1" hangingPunct="1">
              <a:lnSpc>
                <a:spcPct val="150000"/>
              </a:lnSpc>
              <a:spcBef>
                <a:spcPct val="0"/>
              </a:spcBef>
              <a:buFontTx/>
              <a:buNone/>
            </a:pPr>
            <a:r>
              <a:rPr lang="en-US" altLang="nb-NO" sz="3200" b="1" dirty="0"/>
              <a:t>Kit </a:t>
            </a:r>
            <a:r>
              <a:rPr lang="en-US" altLang="nb-NO" sz="3200" b="1" dirty="0" smtClean="0"/>
              <a:t>de</a:t>
            </a:r>
            <a:r>
              <a:rPr lang="en-US" altLang="nb-NO" sz="3200" b="1" dirty="0" smtClean="0"/>
              <a:t> </a:t>
            </a:r>
            <a:r>
              <a:rPr lang="en-US" altLang="nb-NO" sz="3200" b="1" dirty="0" err="1" smtClean="0"/>
              <a:t>s</a:t>
            </a:r>
            <a:r>
              <a:rPr lang="en-US" altLang="nb-NO" sz="3200" b="1" dirty="0" err="1" smtClean="0"/>
              <a:t>ensibilisation</a:t>
            </a:r>
            <a:endParaRPr lang="en-US" altLang="nb-NO" sz="3200" b="1" dirty="0"/>
          </a:p>
          <a:p>
            <a:pPr algn="ctr" eaLnBrk="1" hangingPunct="1">
              <a:lnSpc>
                <a:spcPct val="150000"/>
              </a:lnSpc>
              <a:spcBef>
                <a:spcPct val="0"/>
              </a:spcBef>
              <a:buFontTx/>
              <a:buNone/>
            </a:pPr>
            <a:r>
              <a:rPr lang="en-US" altLang="nb-NO" sz="1800" b="1" i="1" dirty="0" err="1">
                <a:latin typeface="Open Sans"/>
                <a:ea typeface="Open Sans"/>
                <a:cs typeface="Open Sans"/>
              </a:rPr>
              <a:t>Organisé</a:t>
            </a:r>
            <a:r>
              <a:rPr lang="en-US" altLang="nb-NO" sz="1800" b="1" i="1" dirty="0">
                <a:latin typeface="Open Sans"/>
                <a:ea typeface="Open Sans"/>
                <a:cs typeface="Open Sans"/>
              </a:rPr>
              <a:t> par</a:t>
            </a:r>
          </a:p>
          <a:p>
            <a:pPr algn="ctr" eaLnBrk="1" hangingPunct="1">
              <a:lnSpc>
                <a:spcPct val="150000"/>
              </a:lnSpc>
              <a:spcBef>
                <a:spcPct val="0"/>
              </a:spcBef>
              <a:buFontTx/>
              <a:buNone/>
            </a:pPr>
            <a:r>
              <a:rPr lang="en-US" altLang="nb-NO" sz="1800" b="1" i="1" dirty="0">
                <a:latin typeface="Open Sans"/>
                <a:ea typeface="Open Sans"/>
                <a:cs typeface="Open Sans"/>
              </a:rPr>
              <a:t>le </a:t>
            </a:r>
            <a:r>
              <a:rPr lang="en-US" altLang="nb-NO" sz="1800" b="1" i="1" dirty="0" err="1">
                <a:latin typeface="Open Sans"/>
                <a:ea typeface="Open Sans"/>
                <a:cs typeface="Open Sans"/>
              </a:rPr>
              <a:t>projet</a:t>
            </a:r>
            <a:r>
              <a:rPr lang="en-US" altLang="nb-NO" sz="1800" b="1" i="1" dirty="0">
                <a:latin typeface="Open Sans"/>
                <a:ea typeface="Open Sans"/>
                <a:cs typeface="Open Sans"/>
              </a:rPr>
              <a:t> TIC sur </a:t>
            </a:r>
            <a:r>
              <a:rPr lang="en-US" altLang="nb-NO" sz="1800" b="1" i="1" dirty="0" err="1">
                <a:latin typeface="Open Sans"/>
                <a:ea typeface="Open Sans"/>
                <a:cs typeface="Open Sans"/>
              </a:rPr>
              <a:t>l’inclusion</a:t>
            </a:r>
            <a:r>
              <a:rPr lang="en-US" altLang="nb-NO" sz="1800" b="1" i="1" dirty="0">
                <a:latin typeface="Open Sans"/>
                <a:ea typeface="Open Sans"/>
                <a:cs typeface="Open Sans"/>
              </a:rPr>
              <a:t> des </a:t>
            </a:r>
            <a:r>
              <a:rPr lang="en-US" altLang="nb-NO" sz="1800" b="1" i="1" dirty="0" err="1">
                <a:latin typeface="Open Sans"/>
                <a:ea typeface="Open Sans"/>
                <a:cs typeface="Open Sans"/>
              </a:rPr>
              <a:t>personnes</a:t>
            </a:r>
            <a:r>
              <a:rPr lang="en-US" altLang="nb-NO" sz="1800" b="1" i="1" dirty="0">
                <a:latin typeface="Open Sans"/>
                <a:ea typeface="Open Sans"/>
                <a:cs typeface="Open Sans"/>
              </a:rPr>
              <a:t> </a:t>
            </a:r>
            <a:r>
              <a:rPr lang="en-US" altLang="nb-NO" sz="1800" b="1" i="1" dirty="0" err="1">
                <a:latin typeface="Open Sans"/>
                <a:ea typeface="Open Sans"/>
                <a:cs typeface="Open Sans"/>
              </a:rPr>
              <a:t>en</a:t>
            </a:r>
            <a:r>
              <a:rPr lang="en-US" altLang="nb-NO" sz="1800" b="1" i="1" dirty="0">
                <a:latin typeface="Open Sans"/>
                <a:ea typeface="Open Sans"/>
                <a:cs typeface="Open Sans"/>
              </a:rPr>
              <a:t> situation de handicap à MSF</a:t>
            </a:r>
            <a:endParaRPr lang="nb-NO" altLang="nb-NO" sz="1800" b="1" i="1" dirty="0">
              <a:latin typeface="Open Sans"/>
              <a:ea typeface="Open Sans"/>
              <a:cs typeface="Open Sans"/>
            </a:endParaRPr>
          </a:p>
          <a:p>
            <a:pPr eaLnBrk="1" hangingPunct="1">
              <a:lnSpc>
                <a:spcPct val="150000"/>
              </a:lnSpc>
              <a:spcBef>
                <a:spcPct val="0"/>
              </a:spcBef>
              <a:buFontTx/>
              <a:buNone/>
            </a:pPr>
            <a:endParaRPr lang="nb-NO" altLang="nb-NO" sz="2000" dirty="0">
              <a:solidFill>
                <a:schemeClr val="bg2">
                  <a:lumMod val="25000"/>
                </a:schemeClr>
              </a:solidFill>
              <a:latin typeface="Open Sans"/>
              <a:ea typeface="Open Sans"/>
              <a:cs typeface="Open Sans"/>
            </a:endParaRPr>
          </a:p>
          <a:p>
            <a:pPr eaLnBrk="1" hangingPunct="1">
              <a:lnSpc>
                <a:spcPct val="150000"/>
              </a:lnSpc>
              <a:spcBef>
                <a:spcPct val="0"/>
              </a:spcBef>
              <a:buFontTx/>
              <a:buNone/>
            </a:pPr>
            <a:r>
              <a:rPr lang="nb-NO" altLang="nb-NO" sz="2000" u="sng" dirty="0">
                <a:solidFill>
                  <a:schemeClr val="bg2">
                    <a:lumMod val="25000"/>
                  </a:schemeClr>
                </a:solidFill>
                <a:latin typeface="Open Sans"/>
                <a:ea typeface="Open Sans"/>
                <a:cs typeface="Open Sans"/>
              </a:rPr>
              <a:t>Contact: patrice.vastel@oslo.msf.org</a:t>
            </a:r>
            <a:r>
              <a:rPr lang="nb-NO" altLang="nb-NO" dirty="0">
                <a:latin typeface="Open Sans"/>
                <a:ea typeface="Open Sans"/>
                <a:cs typeface="Open Sans"/>
              </a:rPr>
              <a:t>			Août 2018</a:t>
            </a:r>
            <a:endParaRPr lang="nb-NO" altLang="nb-NO" sz="1800" dirty="0">
              <a:latin typeface="Open Sans"/>
              <a:ea typeface="Open Sans"/>
              <a:cs typeface="Open Sans"/>
            </a:endParaRPr>
          </a:p>
        </p:txBody>
      </p:sp>
      <p:pic>
        <p:nvPicPr>
          <p:cNvPr id="4100" name="Picture 4">
            <a:extLst>
              <a:ext uri="{FF2B5EF4-FFF2-40B4-BE49-F238E27FC236}">
                <a16:creationId xmlns:a16="http://schemas.microsoft.com/office/drawing/2014/main" xmlns="" id="{539FBA2D-FF2A-4628-9D62-FAAA4CEE61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94913" y="6091238"/>
            <a:ext cx="18097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Questions et discussion</a:t>
            </a:r>
          </a:p>
        </p:txBody>
      </p:sp>
      <p:sp>
        <p:nvSpPr>
          <p:cNvPr id="3" name="Content Placeholder 2"/>
          <p:cNvSpPr>
            <a:spLocks noGrp="1"/>
          </p:cNvSpPr>
          <p:nvPr>
            <p:ph idx="1"/>
          </p:nvPr>
        </p:nvSpPr>
        <p:spPr>
          <a:xfrm>
            <a:off x="518160" y="960324"/>
            <a:ext cx="11039856" cy="5742228"/>
          </a:xfrm>
        </p:spPr>
        <p:txBody>
          <a:bodyPr/>
          <a:lstStyle/>
          <a:p>
            <a:pPr marL="571500" indent="-571500">
              <a:buFontTx/>
              <a:buChar char="-"/>
            </a:pPr>
            <a:r>
              <a:rPr lang="en-US" sz="3600" b="0" i="1" dirty="0" err="1"/>
              <a:t>Quels</a:t>
            </a:r>
            <a:r>
              <a:rPr lang="en-US" sz="3600" b="0" i="1" dirty="0"/>
              <a:t> arguments </a:t>
            </a:r>
            <a:r>
              <a:rPr lang="en-US" sz="3600" b="0" i="1" dirty="0" err="1"/>
              <a:t>sont</a:t>
            </a:r>
            <a:r>
              <a:rPr lang="en-US" sz="3600" b="0" i="1" dirty="0"/>
              <a:t> </a:t>
            </a:r>
            <a:r>
              <a:rPr lang="en-US" sz="3600" b="0" i="1" dirty="0" err="1"/>
              <a:t>souvent</a:t>
            </a:r>
            <a:r>
              <a:rPr lang="en-US" sz="3600" b="0" i="1" dirty="0"/>
              <a:t> </a:t>
            </a:r>
            <a:r>
              <a:rPr lang="en-US" sz="3600" b="0" i="1" dirty="0" err="1"/>
              <a:t>avancés</a:t>
            </a:r>
            <a:r>
              <a:rPr lang="en-US" sz="3600" b="0" i="1" dirty="0"/>
              <a:t> qui </a:t>
            </a:r>
            <a:r>
              <a:rPr lang="en-US" sz="3600" b="0" i="1" dirty="0" err="1"/>
              <a:t>vont</a:t>
            </a:r>
            <a:r>
              <a:rPr lang="en-US" sz="3600" b="0" i="1" dirty="0"/>
              <a:t> à </a:t>
            </a:r>
            <a:r>
              <a:rPr lang="en-US" sz="3600" b="0" i="1" dirty="0" err="1"/>
              <a:t>l’encontre</a:t>
            </a:r>
            <a:r>
              <a:rPr lang="en-US" sz="3600" b="0" i="1" dirty="0"/>
              <a:t> des efforts d’être plus </a:t>
            </a:r>
            <a:r>
              <a:rPr lang="en-US" sz="3600" b="0" i="1" dirty="0" err="1"/>
              <a:t>inclusifs</a:t>
            </a:r>
            <a:r>
              <a:rPr lang="en-US" sz="3600" b="0" i="1" dirty="0"/>
              <a:t> des </a:t>
            </a:r>
            <a:r>
              <a:rPr lang="en-US" sz="3600" b="0" i="1" dirty="0" err="1"/>
              <a:t>personnes</a:t>
            </a:r>
            <a:r>
              <a:rPr lang="en-US" sz="3600" b="0" i="1" dirty="0"/>
              <a:t> </a:t>
            </a:r>
            <a:r>
              <a:rPr lang="en-US" sz="3600" b="0" i="1" dirty="0" err="1"/>
              <a:t>handicapées</a:t>
            </a:r>
            <a:r>
              <a:rPr lang="en-US" sz="3600" b="0" i="1" dirty="0"/>
              <a:t>? </a:t>
            </a:r>
          </a:p>
          <a:p>
            <a:pPr marL="571500" indent="-571500">
              <a:buFontTx/>
              <a:buChar char="-"/>
            </a:pPr>
            <a:r>
              <a:rPr lang="en-US" sz="3600" b="0" i="1" dirty="0" err="1"/>
              <a:t>Quels</a:t>
            </a:r>
            <a:r>
              <a:rPr lang="en-US" sz="3600" b="0" i="1" dirty="0"/>
              <a:t> </a:t>
            </a:r>
            <a:r>
              <a:rPr lang="en-US" sz="3600" b="0" i="1" dirty="0" err="1"/>
              <a:t>sont</a:t>
            </a:r>
            <a:r>
              <a:rPr lang="en-US" sz="3600" b="0" i="1" dirty="0"/>
              <a:t> les </a:t>
            </a:r>
            <a:r>
              <a:rPr lang="en-US" sz="3600" b="0" i="1" dirty="0" err="1"/>
              <a:t>contre</a:t>
            </a:r>
            <a:r>
              <a:rPr lang="en-US" sz="3600" b="0" i="1" dirty="0"/>
              <a:t>-arguments? </a:t>
            </a:r>
            <a:r>
              <a:rPr lang="en-US" sz="3600" b="0" i="1" dirty="0" err="1"/>
              <a:t>Qu’en</a:t>
            </a:r>
            <a:r>
              <a:rPr lang="en-US" sz="3600" b="0" i="1" dirty="0"/>
              <a:t> </a:t>
            </a:r>
            <a:r>
              <a:rPr lang="en-US" sz="3600" b="0" i="1" dirty="0" err="1"/>
              <a:t>pensez</a:t>
            </a:r>
            <a:r>
              <a:rPr lang="en-US" sz="3600" b="0" i="1" dirty="0"/>
              <a:t> </a:t>
            </a:r>
            <a:r>
              <a:rPr lang="en-US" sz="3600" b="0" i="1" dirty="0" err="1"/>
              <a:t>vous</a:t>
            </a:r>
            <a:r>
              <a:rPr lang="en-US" sz="3600" b="0" i="1" dirty="0"/>
              <a:t>?</a:t>
            </a:r>
          </a:p>
          <a:p>
            <a:pPr marL="571500" indent="-571500">
              <a:buFontTx/>
              <a:buChar char="-"/>
            </a:pPr>
            <a:r>
              <a:rPr lang="nb-NO" sz="3600" b="0" i="1" dirty="0"/>
              <a:t>Que peut-on faire?</a:t>
            </a:r>
          </a:p>
          <a:p>
            <a:pPr marL="571500" indent="-571500">
              <a:buFontTx/>
              <a:buChar char="-"/>
            </a:pPr>
            <a:r>
              <a:rPr lang="nb-NO" sz="3600" b="0" i="1" dirty="0"/>
              <a:t>Que pensez vous faire personnellement?</a:t>
            </a:r>
          </a:p>
          <a:p>
            <a:pPr marL="571500" indent="-571500">
              <a:buFontTx/>
              <a:buChar char="-"/>
            </a:pPr>
            <a:r>
              <a:rPr lang="nb-NO" sz="3600" b="0" i="1" dirty="0"/>
              <a:t>Envoyez-nous commentaires, idées ... sur ce kit.</a:t>
            </a:r>
          </a:p>
          <a:p>
            <a:endParaRPr lang="nb-NO" dirty="0"/>
          </a:p>
          <a:p>
            <a:r>
              <a:rPr lang="nb-NO" dirty="0"/>
              <a:t>Pour en savoir plus: </a:t>
            </a:r>
            <a:r>
              <a:rPr lang="en-US" dirty="0"/>
              <a:t> </a:t>
            </a:r>
            <a:r>
              <a:rPr lang="en-US" dirty="0">
                <a:hlinkClick r:id="rId2"/>
              </a:rPr>
              <a:t>http://disabilityinclusion.msf.org</a:t>
            </a:r>
            <a:endParaRPr lang="nb-NO" dirty="0"/>
          </a:p>
          <a:p>
            <a:endParaRPr lang="nb-NO" dirty="0"/>
          </a:p>
        </p:txBody>
      </p:sp>
    </p:spTree>
    <p:extLst>
      <p:ext uri="{BB962C8B-B14F-4D97-AF65-F5344CB8AC3E}">
        <p14:creationId xmlns:p14="http://schemas.microsoft.com/office/powerpoint/2010/main" val="70881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6696" y="1"/>
            <a:ext cx="9957816" cy="6861398"/>
          </a:xfrm>
        </p:spPr>
      </p:pic>
    </p:spTree>
    <p:extLst>
      <p:ext uri="{BB962C8B-B14F-4D97-AF65-F5344CB8AC3E}">
        <p14:creationId xmlns:p14="http://schemas.microsoft.com/office/powerpoint/2010/main" val="36190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C1223-B20C-4D10-97B7-FD66377A75E2}"/>
              </a:ext>
            </a:extLst>
          </p:cNvPr>
          <p:cNvSpPr>
            <a:spLocks noGrp="1"/>
          </p:cNvSpPr>
          <p:nvPr>
            <p:ph type="title"/>
          </p:nvPr>
        </p:nvSpPr>
        <p:spPr/>
        <p:txBody>
          <a:bodyPr/>
          <a:lstStyle/>
          <a:p>
            <a:r>
              <a:rPr lang="en-US" dirty="0"/>
              <a:t>Merci!</a:t>
            </a:r>
          </a:p>
        </p:txBody>
      </p:sp>
      <p:sp>
        <p:nvSpPr>
          <p:cNvPr id="3" name="Content Placeholder 2">
            <a:extLst>
              <a:ext uri="{FF2B5EF4-FFF2-40B4-BE49-F238E27FC236}">
                <a16:creationId xmlns:a16="http://schemas.microsoft.com/office/drawing/2014/main" xmlns="" id="{A9AB743D-2764-4DEA-9F05-EAA9BAEC7DBA}"/>
              </a:ext>
            </a:extLst>
          </p:cNvPr>
          <p:cNvSpPr>
            <a:spLocks noGrp="1"/>
          </p:cNvSpPr>
          <p:nvPr>
            <p:ph idx="1"/>
          </p:nvPr>
        </p:nvSpPr>
        <p:spPr>
          <a:xfrm>
            <a:off x="838199" y="1357773"/>
            <a:ext cx="11143129" cy="5262483"/>
          </a:xfrm>
        </p:spPr>
        <p:txBody>
          <a:bodyPr/>
          <a:lstStyle/>
          <a:p>
            <a:r>
              <a:rPr lang="en-US" b="0" dirty="0"/>
              <a:t>Merci!</a:t>
            </a:r>
          </a:p>
          <a:p>
            <a:endParaRPr lang="en-US" b="0" dirty="0"/>
          </a:p>
          <a:p>
            <a:endParaRPr lang="en-US" dirty="0"/>
          </a:p>
          <a:p>
            <a:pPr marL="0" indent="0"/>
            <a:r>
              <a:rPr lang="en-US" sz="2400" dirty="0"/>
              <a:t>Suggestions, Questions, </a:t>
            </a:r>
          </a:p>
          <a:p>
            <a:pPr marL="0" indent="0"/>
            <a:r>
              <a:rPr lang="en-US" sz="2400" dirty="0"/>
              <a:t>          </a:t>
            </a:r>
            <a:r>
              <a:rPr lang="en-US" sz="2400" dirty="0" err="1"/>
              <a:t>Commentaires</a:t>
            </a:r>
            <a:r>
              <a:rPr lang="en-US" sz="2400" dirty="0"/>
              <a:t>	</a:t>
            </a:r>
            <a:r>
              <a:rPr lang="nb-NO" sz="2400" dirty="0"/>
              <a:t>                    				Portail</a:t>
            </a:r>
            <a:endParaRPr lang="en-US" sz="2400" dirty="0"/>
          </a:p>
          <a:p>
            <a:pPr marL="0" indent="0"/>
            <a:r>
              <a:rPr lang="en-US" sz="2400" dirty="0">
                <a:hlinkClick r:id="rId2"/>
              </a:rPr>
              <a:t> patrice.vastel@oslo.msf.org</a:t>
            </a:r>
            <a:r>
              <a:rPr lang="en-US" sz="2400" dirty="0"/>
              <a:t>                   </a:t>
            </a:r>
            <a:r>
              <a:rPr lang="en-US" sz="2400" dirty="0">
                <a:hlinkClick r:id="rId3"/>
              </a:rPr>
              <a:t>http://disabilityinclusion.msf.org</a:t>
            </a:r>
            <a:endParaRPr lang="nb-NO" sz="2400" dirty="0"/>
          </a:p>
          <a:p>
            <a:pPr marL="0" indent="0"/>
            <a:endParaRPr lang="en-US" dirty="0"/>
          </a:p>
        </p:txBody>
      </p:sp>
    </p:spTree>
    <p:extLst>
      <p:ext uri="{BB962C8B-B14F-4D97-AF65-F5344CB8AC3E}">
        <p14:creationId xmlns:p14="http://schemas.microsoft.com/office/powerpoint/2010/main" val="1800696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Conseils</a:t>
            </a:r>
          </a:p>
        </p:txBody>
      </p:sp>
      <p:sp>
        <p:nvSpPr>
          <p:cNvPr id="5" name="TextBox 4"/>
          <p:cNvSpPr txBox="1"/>
          <p:nvPr/>
        </p:nvSpPr>
        <p:spPr>
          <a:xfrm>
            <a:off x="1371600" y="6036826"/>
            <a:ext cx="5845946" cy="369332"/>
          </a:xfrm>
          <a:prstGeom prst="rect">
            <a:avLst/>
          </a:prstGeom>
          <a:noFill/>
        </p:spPr>
        <p:txBody>
          <a:bodyPr wrap="square" rtlCol="0">
            <a:spAutoFit/>
          </a:bodyPr>
          <a:lstStyle/>
          <a:p>
            <a:r>
              <a:rPr lang="nb-NO" dirty="0"/>
              <a:t>Source: «Tiens </a:t>
            </a:r>
            <a:r>
              <a:rPr lang="nb-NO" dirty="0" err="1"/>
              <a:t>compte</a:t>
            </a:r>
            <a:r>
              <a:rPr lang="nb-NO" dirty="0"/>
              <a:t> de </a:t>
            </a:r>
            <a:r>
              <a:rPr lang="nb-NO" dirty="0" err="1"/>
              <a:t>moi</a:t>
            </a:r>
            <a:r>
              <a:rPr lang="nb-NO" dirty="0"/>
              <a:t>», Light for the world, p.35 </a:t>
            </a:r>
          </a:p>
        </p:txBody>
      </p:sp>
      <p:pic>
        <p:nvPicPr>
          <p:cNvPr id="8" name="Content Placeholder 7">
            <a:extLst>
              <a:ext uri="{FF2B5EF4-FFF2-40B4-BE49-F238E27FC236}">
                <a16:creationId xmlns:a16="http://schemas.microsoft.com/office/drawing/2014/main" xmlns="" id="{472657CF-02F5-4053-9B41-55C2966377E5}"/>
              </a:ext>
            </a:extLst>
          </p:cNvPr>
          <p:cNvPicPr>
            <a:picLocks noGrp="1" noChangeAspect="1"/>
          </p:cNvPicPr>
          <p:nvPr>
            <p:ph idx="1"/>
          </p:nvPr>
        </p:nvPicPr>
        <p:blipFill>
          <a:blip r:embed="rId2"/>
          <a:stretch>
            <a:fillRect/>
          </a:stretch>
        </p:blipFill>
        <p:spPr>
          <a:xfrm>
            <a:off x="327878" y="1012180"/>
            <a:ext cx="11536243" cy="5024646"/>
          </a:xfrm>
        </p:spPr>
      </p:pic>
    </p:spTree>
    <p:extLst>
      <p:ext uri="{BB962C8B-B14F-4D97-AF65-F5344CB8AC3E}">
        <p14:creationId xmlns:p14="http://schemas.microsoft.com/office/powerpoint/2010/main" val="138920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Conseils</a:t>
            </a:r>
          </a:p>
        </p:txBody>
      </p:sp>
      <p:sp>
        <p:nvSpPr>
          <p:cNvPr id="3" name="Content Placeholder 2"/>
          <p:cNvSpPr>
            <a:spLocks noGrp="1"/>
          </p:cNvSpPr>
          <p:nvPr>
            <p:ph idx="1"/>
          </p:nvPr>
        </p:nvSpPr>
        <p:spPr>
          <a:xfrm>
            <a:off x="838200" y="1078043"/>
            <a:ext cx="10515600" cy="5606222"/>
          </a:xfrm>
        </p:spPr>
        <p:txBody>
          <a:bodyPr/>
          <a:lstStyle/>
          <a:p>
            <a:r>
              <a:rPr lang="fr-FR" sz="2000" dirty="0">
                <a:solidFill>
                  <a:srgbClr val="F52300"/>
                </a:solidFill>
              </a:rPr>
              <a:t>Collègue ayant une déficience auditive - Que pouvez-vous faire en tant que collègue?</a:t>
            </a:r>
          </a:p>
          <a:p>
            <a:endParaRPr lang="fr-FR" sz="2000" dirty="0">
              <a:solidFill>
                <a:srgbClr val="F52300"/>
              </a:solidFill>
            </a:endParaRPr>
          </a:p>
          <a:p>
            <a:pPr marL="342900" indent="-342900">
              <a:buFont typeface="Wingdings" panose="05000000000000000000" pitchFamily="2" charset="2"/>
              <a:buChar char="q"/>
            </a:pPr>
            <a:r>
              <a:rPr lang="fr-FR" sz="2000" dirty="0"/>
              <a:t>Attirez l'attention de votre collègue avant de parler</a:t>
            </a:r>
          </a:p>
          <a:p>
            <a:pPr marL="342900" indent="-342900">
              <a:buFont typeface="Wingdings" panose="05000000000000000000" pitchFamily="2" charset="2"/>
              <a:buChar char="q"/>
            </a:pPr>
            <a:r>
              <a:rPr lang="fr-FR" sz="2000" dirty="0"/>
              <a:t>Regardez votre collègue quand vous parlez. Ne lui tournez pas le dos ou ne parlez pas d'une autre pièce</a:t>
            </a:r>
          </a:p>
          <a:p>
            <a:pPr marL="342900" indent="-342900">
              <a:buFont typeface="Wingdings" panose="05000000000000000000" pitchFamily="2" charset="2"/>
              <a:buChar char="q"/>
            </a:pPr>
            <a:r>
              <a:rPr lang="fr-FR" sz="2000" dirty="0"/>
              <a:t>Parlez clairement et pas trop vite</a:t>
            </a:r>
          </a:p>
          <a:p>
            <a:pPr marL="342900" indent="-342900">
              <a:buFont typeface="Wingdings" panose="05000000000000000000" pitchFamily="2" charset="2"/>
              <a:buChar char="q"/>
            </a:pPr>
            <a:r>
              <a:rPr lang="fr-FR" sz="2000" dirty="0"/>
              <a:t>Donner des notes écrites sur des choses importantes</a:t>
            </a:r>
          </a:p>
          <a:p>
            <a:pPr marL="342900" indent="-342900">
              <a:buFont typeface="Wingdings" panose="05000000000000000000" pitchFamily="2" charset="2"/>
              <a:buChar char="q"/>
            </a:pPr>
            <a:r>
              <a:rPr lang="fr-FR" sz="2000" dirty="0"/>
              <a:t>Justifier ce que vous dites avec le langage corporel et les expressions faciales</a:t>
            </a:r>
          </a:p>
          <a:p>
            <a:pPr marL="342900" indent="-342900">
              <a:buFont typeface="Wingdings" panose="05000000000000000000" pitchFamily="2" charset="2"/>
              <a:buChar char="q"/>
            </a:pPr>
            <a:r>
              <a:rPr lang="fr-FR" sz="2000" dirty="0"/>
              <a:t>Répétez plusieurs fois, reformulez ou notez si vous constatez que votre collègue n'a pas compris ce que vous dites</a:t>
            </a:r>
          </a:p>
          <a:p>
            <a:pPr marL="342900" indent="-342900">
              <a:buFont typeface="Wingdings" panose="05000000000000000000" pitchFamily="2" charset="2"/>
              <a:buChar char="q"/>
            </a:pPr>
            <a:r>
              <a:rPr lang="fr-FR" sz="2000" dirty="0"/>
              <a:t>Soyez patient. Ne dites pas "oublie!" ou ne faites pas preuve d'irritation si vous devez répéter plusieurs fois. Une personne malentendante utilise beaucoup d'énergie pour entendre ce qui se dit, donnez lui la possibilité de participer.</a:t>
            </a:r>
          </a:p>
          <a:p>
            <a:pPr marL="342900" indent="-342900">
              <a:buFont typeface="Wingdings" panose="05000000000000000000" pitchFamily="2" charset="2"/>
              <a:buChar char="q"/>
            </a:pPr>
            <a:endParaRPr lang="nb-NO" sz="2000" dirty="0"/>
          </a:p>
          <a:p>
            <a:r>
              <a:rPr lang="nb-NO" sz="2000" b="0" dirty="0">
                <a:hlinkClick r:id="rId2"/>
              </a:rPr>
              <a:t>https://www.hlf.no/horsel/yrkesaktiv-og-horselshemmet/</a:t>
            </a:r>
            <a:r>
              <a:rPr lang="nb-NO" sz="2000" b="0" dirty="0"/>
              <a:t> (</a:t>
            </a:r>
            <a:r>
              <a:rPr lang="nb-NO" sz="2000" b="0" dirty="0" err="1"/>
              <a:t>notre</a:t>
            </a:r>
            <a:r>
              <a:rPr lang="nb-NO" sz="2000" b="0" dirty="0"/>
              <a:t> </a:t>
            </a:r>
            <a:r>
              <a:rPr lang="nb-NO" sz="2000" b="0" dirty="0" err="1"/>
              <a:t>traduction</a:t>
            </a:r>
            <a:r>
              <a:rPr lang="nb-NO" sz="2000" b="0" dirty="0"/>
              <a:t>)</a:t>
            </a:r>
          </a:p>
          <a:p>
            <a:pPr marL="342900" indent="-342900">
              <a:buFont typeface="Wingdings" panose="05000000000000000000" pitchFamily="2" charset="2"/>
              <a:buChar char="ü"/>
            </a:pPr>
            <a:endParaRPr lang="nb-NO" sz="2400" dirty="0"/>
          </a:p>
        </p:txBody>
      </p:sp>
    </p:spTree>
    <p:extLst>
      <p:ext uri="{BB962C8B-B14F-4D97-AF65-F5344CB8AC3E}">
        <p14:creationId xmlns:p14="http://schemas.microsoft.com/office/powerpoint/2010/main" val="419495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dirty="0"/>
          </a:p>
        </p:txBody>
      </p:sp>
      <p:sp>
        <p:nvSpPr>
          <p:cNvPr id="3" name="Content Placeholder 2"/>
          <p:cNvSpPr>
            <a:spLocks noGrp="1"/>
          </p:cNvSpPr>
          <p:nvPr>
            <p:ph idx="1"/>
          </p:nvPr>
        </p:nvSpPr>
        <p:spPr>
          <a:xfrm>
            <a:off x="2534811" y="2138245"/>
            <a:ext cx="7283891" cy="3143969"/>
          </a:xfrm>
        </p:spPr>
        <p:txBody>
          <a:bodyPr/>
          <a:lstStyle/>
          <a:p>
            <a:pPr marL="514350" indent="-514350">
              <a:buFont typeface="+mj-lt"/>
              <a:buAutoNum type="arabicPeriod"/>
            </a:pPr>
            <a:r>
              <a:rPr lang="nb-NO" dirty="0"/>
              <a:t>INTRODUCTION</a:t>
            </a:r>
          </a:p>
          <a:p>
            <a:pPr marL="514350" indent="-514350">
              <a:buFont typeface="+mj-lt"/>
              <a:buAutoNum type="arabicPeriod"/>
            </a:pPr>
            <a:r>
              <a:rPr lang="nb-NO" dirty="0"/>
              <a:t>VIDEO</a:t>
            </a:r>
          </a:p>
          <a:p>
            <a:pPr marL="514350" indent="-514350">
              <a:buFont typeface="+mj-lt"/>
              <a:buAutoNum type="arabicPeriod"/>
            </a:pPr>
            <a:r>
              <a:rPr lang="nb-NO" dirty="0"/>
              <a:t>QUESTIONS &amp; DISCUSSION</a:t>
            </a:r>
          </a:p>
          <a:p>
            <a:pPr marL="514350" indent="-514350">
              <a:buFont typeface="+mj-lt"/>
              <a:buAutoNum type="arabicPeriod"/>
            </a:pPr>
            <a:r>
              <a:rPr lang="nb-NO" dirty="0"/>
              <a:t>POUR EN SAVOIR PLUS</a:t>
            </a:r>
          </a:p>
          <a:p>
            <a:pPr marL="514350" indent="-514350">
              <a:buFont typeface="+mj-lt"/>
              <a:buAutoNum type="arabicPeriod"/>
            </a:pPr>
            <a:r>
              <a:rPr lang="nb-NO" dirty="0"/>
              <a:t>PARTAGER VOS IMPRESSIONS</a:t>
            </a:r>
          </a:p>
        </p:txBody>
      </p:sp>
    </p:spTree>
    <p:extLst>
      <p:ext uri="{BB962C8B-B14F-4D97-AF65-F5344CB8AC3E}">
        <p14:creationId xmlns:p14="http://schemas.microsoft.com/office/powerpoint/2010/main" val="311110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BAC9BB-EA5F-474C-9782-A06C9FB6AF5D}"/>
              </a:ext>
            </a:extLst>
          </p:cNvPr>
          <p:cNvSpPr>
            <a:spLocks noGrp="1"/>
          </p:cNvSpPr>
          <p:nvPr>
            <p:ph type="title"/>
          </p:nvPr>
        </p:nvSpPr>
        <p:spPr/>
        <p:txBody>
          <a:bodyPr/>
          <a:lstStyle/>
          <a:p>
            <a:r>
              <a:rPr lang="en-US" dirty="0"/>
              <a:t>Introduction - Definition</a:t>
            </a:r>
          </a:p>
        </p:txBody>
      </p:sp>
      <p:sp>
        <p:nvSpPr>
          <p:cNvPr id="3" name="Content Placeholder 2">
            <a:extLst>
              <a:ext uri="{FF2B5EF4-FFF2-40B4-BE49-F238E27FC236}">
                <a16:creationId xmlns:a16="http://schemas.microsoft.com/office/drawing/2014/main" xmlns="" id="{962BF90C-1582-4030-A7C6-D323453DD1B4}"/>
              </a:ext>
            </a:extLst>
          </p:cNvPr>
          <p:cNvSpPr>
            <a:spLocks noGrp="1"/>
          </p:cNvSpPr>
          <p:nvPr>
            <p:ph idx="1"/>
          </p:nvPr>
        </p:nvSpPr>
        <p:spPr>
          <a:xfrm>
            <a:off x="838200" y="1398113"/>
            <a:ext cx="10515600" cy="3960271"/>
          </a:xfrm>
        </p:spPr>
        <p:txBody>
          <a:bodyPr/>
          <a:lstStyle/>
          <a:p>
            <a:r>
              <a:rPr lang="en-US" dirty="0"/>
              <a:t> “</a:t>
            </a:r>
            <a:r>
              <a:rPr lang="fr-FR" dirty="0"/>
              <a:t>Par </a:t>
            </a:r>
            <a:r>
              <a:rPr lang="fr-FR" dirty="0">
                <a:solidFill>
                  <a:srgbClr val="FF0000"/>
                </a:solidFill>
              </a:rPr>
              <a:t>personnes handicapées </a:t>
            </a:r>
            <a:r>
              <a:rPr lang="fr-FR" dirty="0"/>
              <a:t>on entend des personnes qui présentent des incapacités physiques, mentales, intellectuelles ou sensorielles durables dont l’interaction avec diverses barrières peut faire obstacle à leur pleine et effective participation à la société sur la base de l’égalité avec les autres »</a:t>
            </a:r>
            <a:endParaRPr lang="en-US" dirty="0"/>
          </a:p>
          <a:p>
            <a:endParaRPr lang="en-US" dirty="0"/>
          </a:p>
          <a:p>
            <a:r>
              <a:rPr lang="en-US" sz="2400" dirty="0"/>
              <a:t>(ONU - </a:t>
            </a:r>
            <a:r>
              <a:rPr lang="fr-FR" sz="2400" dirty="0"/>
              <a:t>Convention relative aux droits des personnes handicapées</a:t>
            </a:r>
            <a:r>
              <a:rPr lang="en-US" sz="2400" dirty="0"/>
              <a:t>)</a:t>
            </a:r>
          </a:p>
          <a:p>
            <a:endParaRPr lang="en-US" dirty="0"/>
          </a:p>
          <a:p>
            <a:endParaRPr lang="en-US" dirty="0"/>
          </a:p>
        </p:txBody>
      </p:sp>
    </p:spTree>
    <p:extLst>
      <p:ext uri="{BB962C8B-B14F-4D97-AF65-F5344CB8AC3E}">
        <p14:creationId xmlns:p14="http://schemas.microsoft.com/office/powerpoint/2010/main" val="144046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Contexte</a:t>
            </a:r>
          </a:p>
        </p:txBody>
      </p:sp>
      <p:sp>
        <p:nvSpPr>
          <p:cNvPr id="3" name="Content Placeholder 2"/>
          <p:cNvSpPr>
            <a:spLocks noGrp="1"/>
          </p:cNvSpPr>
          <p:nvPr>
            <p:ph idx="1"/>
          </p:nvPr>
        </p:nvSpPr>
        <p:spPr>
          <a:xfrm>
            <a:off x="838200" y="1398113"/>
            <a:ext cx="10515600" cy="4627783"/>
          </a:xfrm>
        </p:spPr>
        <p:txBody>
          <a:bodyPr/>
          <a:lstStyle/>
          <a:p>
            <a:r>
              <a:rPr lang="nb-NO" dirty="0"/>
              <a:t>Les étapes franchies par MSF sur le chemin de l’inclusion des personnes en situation de handicap: </a:t>
            </a:r>
          </a:p>
          <a:p>
            <a:endParaRPr lang="nb-NO" dirty="0"/>
          </a:p>
          <a:p>
            <a:pPr marL="457200" indent="-457200">
              <a:buFontTx/>
              <a:buChar char="-"/>
            </a:pPr>
            <a:r>
              <a:rPr lang="nb-NO" dirty="0"/>
              <a:t>La motion 2016 approuvée par l’IGA sur l’inclusion des personnes handicapées </a:t>
            </a:r>
          </a:p>
          <a:p>
            <a:pPr marL="457200" indent="-457200">
              <a:buFontTx/>
              <a:buChar char="-"/>
            </a:pPr>
            <a:r>
              <a:rPr lang="nb-NO" dirty="0"/>
              <a:t>Le projet TIC 2018-2019 sur l’inclusion des personnes handicapées à MSF (et son portail)</a:t>
            </a:r>
          </a:p>
          <a:p>
            <a:pPr marL="457200" indent="-457200">
              <a:buFontTx/>
              <a:buChar char="-"/>
            </a:pPr>
            <a:r>
              <a:rPr lang="nb-NO" dirty="0"/>
              <a:t>L’enquête de perception april-mai 2018 sur l’inclusion des personnes handicapées dans nos missions (lancée par le projet TIC)</a:t>
            </a:r>
          </a:p>
          <a:p>
            <a:pPr marL="457200" indent="-457200">
              <a:buFontTx/>
              <a:buChar char="-"/>
            </a:pPr>
            <a:endParaRPr lang="nb-NO" dirty="0"/>
          </a:p>
        </p:txBody>
      </p:sp>
    </p:spTree>
    <p:extLst>
      <p:ext uri="{BB962C8B-B14F-4D97-AF65-F5344CB8AC3E}">
        <p14:creationId xmlns:p14="http://schemas.microsoft.com/office/powerpoint/2010/main" val="291349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AA97CE-A529-43CE-BF16-23C53A99C07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D880EEBC-B214-404A-8213-521845951E51}"/>
              </a:ext>
            </a:extLst>
          </p:cNvPr>
          <p:cNvSpPr>
            <a:spLocks noGrp="1"/>
          </p:cNvSpPr>
          <p:nvPr>
            <p:ph idx="1"/>
          </p:nvPr>
        </p:nvSpPr>
        <p:spPr>
          <a:xfrm>
            <a:off x="1362861" y="2370897"/>
            <a:ext cx="9466277" cy="4167063"/>
          </a:xfrm>
        </p:spPr>
        <p:txBody>
          <a:bodyPr/>
          <a:lstStyle/>
          <a:p>
            <a:pPr marL="0" indent="0"/>
            <a:r>
              <a:rPr lang="fr-FR" sz="2400" i="1" dirty="0">
                <a:solidFill>
                  <a:schemeClr val="tx2"/>
                </a:solidFill>
                <a:cs typeface="Arial" panose="020B0604020202020204" pitchFamily="34" charset="0"/>
              </a:rPr>
              <a:t>Reconnaissant que les personnes handicapées sont souvent celles qui sont le plus dans le besoin dans les régions où MSF est actif et que leur exclusion peut entraver notre identité et notre impartialité humanitaire, MSF devrait :</a:t>
            </a:r>
          </a:p>
          <a:p>
            <a:pPr marL="342900" indent="-342900">
              <a:buFont typeface="Wingdings" panose="05000000000000000000" pitchFamily="2" charset="2"/>
              <a:buChar char="ü"/>
            </a:pPr>
            <a:r>
              <a:rPr lang="fr-FR" sz="2400" i="1" dirty="0">
                <a:solidFill>
                  <a:schemeClr val="tx2"/>
                </a:solidFill>
                <a:cs typeface="Arial" panose="020B0604020202020204" pitchFamily="34" charset="0"/>
              </a:rPr>
              <a:t>Initier des actions en vue de développer sa sensibilisation à ce risque d’exclusion des personnes handicapées, </a:t>
            </a:r>
          </a:p>
          <a:p>
            <a:pPr marL="342900" indent="-342900">
              <a:buFont typeface="Wingdings" panose="05000000000000000000" pitchFamily="2" charset="2"/>
              <a:buChar char="ü"/>
            </a:pPr>
            <a:r>
              <a:rPr lang="fr-FR" sz="2400" i="1" dirty="0">
                <a:solidFill>
                  <a:schemeClr val="tx2"/>
                </a:solidFill>
                <a:cs typeface="Arial" panose="020B0604020202020204" pitchFamily="34" charset="0"/>
              </a:rPr>
              <a:t>Développer le dialogue avec les organisations de personnes handicapées, quand et où cela s’avère possible,</a:t>
            </a:r>
          </a:p>
          <a:p>
            <a:pPr marL="342900" indent="-342900">
              <a:buFont typeface="Wingdings" panose="05000000000000000000" pitchFamily="2" charset="2"/>
              <a:buChar char="ü"/>
            </a:pPr>
            <a:r>
              <a:rPr lang="fr-FR" sz="2400" i="1" dirty="0">
                <a:solidFill>
                  <a:schemeClr val="tx2"/>
                </a:solidFill>
                <a:cs typeface="Arial" panose="020B0604020202020204" pitchFamily="34" charset="0"/>
              </a:rPr>
              <a:t>Prendre en considération l’accessibilité de nos installations et de nos communications aux personnes handicapées.</a:t>
            </a:r>
          </a:p>
          <a:p>
            <a:endParaRPr lang="en-US" dirty="0"/>
          </a:p>
        </p:txBody>
      </p:sp>
      <p:sp>
        <p:nvSpPr>
          <p:cNvPr id="4" name="Content Placeholder 2">
            <a:extLst>
              <a:ext uri="{FF2B5EF4-FFF2-40B4-BE49-F238E27FC236}">
                <a16:creationId xmlns:a16="http://schemas.microsoft.com/office/drawing/2014/main" xmlns="" id="{D8E16291-5201-413F-8732-0057AEB9AF1D}"/>
              </a:ext>
            </a:extLst>
          </p:cNvPr>
          <p:cNvSpPr txBox="1">
            <a:spLocks/>
          </p:cNvSpPr>
          <p:nvPr/>
        </p:nvSpPr>
        <p:spPr bwMode="auto">
          <a:xfrm>
            <a:off x="543548" y="1092303"/>
            <a:ext cx="10721859" cy="90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2800" b="1" i="0" kern="1200">
                <a:solidFill>
                  <a:schemeClr val="tx1"/>
                </a:solidFill>
                <a:latin typeface="Open Sans" charset="0"/>
                <a:ea typeface="Open Sans" charset="0"/>
                <a:cs typeface="Open Sans"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i="1" dirty="0">
                <a:solidFill>
                  <a:schemeClr val="tx2"/>
                </a:solidFill>
                <a:cs typeface="Arial" panose="020B0604020202020204" pitchFamily="34" charset="0"/>
              </a:rPr>
              <a:t>Motion 2016 - </a:t>
            </a:r>
            <a:r>
              <a:rPr lang="fr-FR" i="1" dirty="0">
                <a:solidFill>
                  <a:schemeClr val="tx2"/>
                </a:solidFill>
                <a:cs typeface="Arial" panose="020B0604020202020204" pitchFamily="34" charset="0"/>
              </a:rPr>
              <a:t>Promotion de l’Inclusion du Handicap au sein de MSF</a:t>
            </a:r>
            <a:endParaRPr lang="en-US" dirty="0"/>
          </a:p>
        </p:txBody>
      </p:sp>
    </p:spTree>
    <p:extLst>
      <p:ext uri="{BB962C8B-B14F-4D97-AF65-F5344CB8AC3E}">
        <p14:creationId xmlns:p14="http://schemas.microsoft.com/office/powerpoint/2010/main" val="1685266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D7F16-D42F-4383-A368-E0180A167EB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3C3A60E8-CFD4-4E9B-8EF1-EE8741A52456}"/>
              </a:ext>
            </a:extLst>
          </p:cNvPr>
          <p:cNvSpPr>
            <a:spLocks noGrp="1"/>
          </p:cNvSpPr>
          <p:nvPr>
            <p:ph idx="1"/>
          </p:nvPr>
        </p:nvSpPr>
        <p:spPr>
          <a:xfrm>
            <a:off x="838200" y="1398113"/>
            <a:ext cx="10515600" cy="4608404"/>
          </a:xfrm>
        </p:spPr>
        <p:txBody>
          <a:bodyPr/>
          <a:lstStyle/>
          <a:p>
            <a:endParaRPr lang="en-US" dirty="0"/>
          </a:p>
        </p:txBody>
      </p:sp>
      <p:graphicFrame>
        <p:nvGraphicFramePr>
          <p:cNvPr id="4" name="Table 3">
            <a:extLst>
              <a:ext uri="{FF2B5EF4-FFF2-40B4-BE49-F238E27FC236}">
                <a16:creationId xmlns:a16="http://schemas.microsoft.com/office/drawing/2014/main" xmlns="" id="{CA957EA6-5E91-49FE-8E9C-DCAA62CBCF24}"/>
              </a:ext>
            </a:extLst>
          </p:cNvPr>
          <p:cNvGraphicFramePr>
            <a:graphicFrameLocks noGrp="1"/>
          </p:cNvGraphicFramePr>
          <p:nvPr>
            <p:extLst/>
          </p:nvPr>
        </p:nvGraphicFramePr>
        <p:xfrm>
          <a:off x="2123536" y="2556188"/>
          <a:ext cx="7944927" cy="2830437"/>
        </p:xfrm>
        <a:graphic>
          <a:graphicData uri="http://schemas.openxmlformats.org/drawingml/2006/table">
            <a:tbl>
              <a:tblPr firstRow="1" firstCol="1" bandRow="1">
                <a:tableStyleId>{BC89EF96-8CEA-46FF-86C4-4CE0E7609802}</a:tableStyleId>
              </a:tblPr>
              <a:tblGrid>
                <a:gridCol w="1991054">
                  <a:extLst>
                    <a:ext uri="{9D8B030D-6E8A-4147-A177-3AD203B41FA5}">
                      <a16:colId xmlns:a16="http://schemas.microsoft.com/office/drawing/2014/main" xmlns="" val="20000"/>
                    </a:ext>
                  </a:extLst>
                </a:gridCol>
                <a:gridCol w="1974396">
                  <a:extLst>
                    <a:ext uri="{9D8B030D-6E8A-4147-A177-3AD203B41FA5}">
                      <a16:colId xmlns:a16="http://schemas.microsoft.com/office/drawing/2014/main" xmlns="" val="20001"/>
                    </a:ext>
                  </a:extLst>
                </a:gridCol>
                <a:gridCol w="1983163">
                  <a:extLst>
                    <a:ext uri="{9D8B030D-6E8A-4147-A177-3AD203B41FA5}">
                      <a16:colId xmlns:a16="http://schemas.microsoft.com/office/drawing/2014/main" xmlns="" val="20002"/>
                    </a:ext>
                  </a:extLst>
                </a:gridCol>
                <a:gridCol w="1996314">
                  <a:extLst>
                    <a:ext uri="{9D8B030D-6E8A-4147-A177-3AD203B41FA5}">
                      <a16:colId xmlns:a16="http://schemas.microsoft.com/office/drawing/2014/main" xmlns="" val="20003"/>
                    </a:ext>
                  </a:extLst>
                </a:gridCol>
              </a:tblGrid>
              <a:tr h="601532">
                <a:tc gridSpan="4">
                  <a:txBody>
                    <a:bodyPr/>
                    <a:lstStyle/>
                    <a:p>
                      <a:pPr algn="ctr">
                        <a:lnSpc>
                          <a:spcPct val="107000"/>
                        </a:lnSpc>
                        <a:spcAft>
                          <a:spcPts val="0"/>
                        </a:spcAft>
                      </a:pPr>
                      <a:r>
                        <a:rPr lang="fr-FR" sz="1800" dirty="0">
                          <a:effectLst/>
                        </a:rPr>
                        <a:t>Motion 2016 - Promotion de l’Inclusion du Handicap au sein de MSF </a:t>
                      </a:r>
                    </a:p>
                    <a:p>
                      <a:pPr algn="ctr">
                        <a:lnSpc>
                          <a:spcPct val="107000"/>
                        </a:lnSpc>
                        <a:spcAft>
                          <a:spcPts val="0"/>
                        </a:spcAft>
                      </a:pPr>
                      <a:r>
                        <a:rPr lang="fr-FR" sz="1800" dirty="0" err="1">
                          <a:effectLst/>
                        </a:rPr>
                        <a:t>Resultat</a:t>
                      </a:r>
                      <a:r>
                        <a:rPr lang="fr-FR" sz="1800" baseline="0" dirty="0">
                          <a:effectLst/>
                        </a:rPr>
                        <a:t> des votes</a:t>
                      </a:r>
                      <a:endParaRPr lang="fr-FR" sz="1800" dirty="0">
                        <a:effectLst/>
                      </a:endParaRPr>
                    </a:p>
                  </a:txBody>
                  <a:tcPr marL="68580" marR="68580" marT="0" marB="0"/>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xmlns="" val="10000"/>
                  </a:ext>
                </a:extLst>
              </a:tr>
              <a:tr h="401511">
                <a:tc>
                  <a:txBody>
                    <a:bodyPr/>
                    <a:lstStyle/>
                    <a:p>
                      <a:pPr>
                        <a:lnSpc>
                          <a:spcPct val="107000"/>
                        </a:lnSpc>
                        <a:spcAft>
                          <a:spcPts val="0"/>
                        </a:spcAft>
                      </a:pPr>
                      <a:r>
                        <a:rPr lang="en-US" sz="1800">
                          <a:effectLst/>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err="1">
                          <a:effectLst/>
                        </a:rPr>
                        <a:t>En</a:t>
                      </a:r>
                      <a:r>
                        <a:rPr lang="en-US" sz="2400" dirty="0">
                          <a:effectLst/>
                        </a:rPr>
                        <a:t> </a:t>
                      </a:r>
                      <a:r>
                        <a:rPr lang="en-US" sz="2400" dirty="0" err="1">
                          <a:effectLst/>
                        </a:rPr>
                        <a:t>faveur</a:t>
                      </a:r>
                      <a:endParaRPr lang="nb-NO"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err="1">
                          <a:effectLst/>
                        </a:rPr>
                        <a:t>Contre</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Abstention</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01511">
                <a:tc>
                  <a:txBody>
                    <a:bodyPr/>
                    <a:lstStyle/>
                    <a:p>
                      <a:pPr>
                        <a:lnSpc>
                          <a:spcPct val="107000"/>
                        </a:lnSpc>
                        <a:spcAft>
                          <a:spcPts val="0"/>
                        </a:spcAft>
                      </a:pPr>
                      <a:r>
                        <a:rPr lang="en-US" sz="1800">
                          <a:effectLst/>
                        </a:rPr>
                        <a:t>IGA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39</a:t>
                      </a:r>
                      <a:endParaRPr lang="nb-NO"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1</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2</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601532">
                <a:tc>
                  <a:txBody>
                    <a:bodyPr/>
                    <a:lstStyle/>
                    <a:p>
                      <a:pPr>
                        <a:lnSpc>
                          <a:spcPct val="107000"/>
                        </a:lnSpc>
                        <a:spcAft>
                          <a:spcPts val="0"/>
                        </a:spcAft>
                      </a:pPr>
                      <a:r>
                        <a:rPr lang="en-US" sz="1800">
                          <a:effectLst/>
                        </a:rPr>
                        <a:t>OCB Gathering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272</a:t>
                      </a:r>
                      <a:endParaRPr lang="nb-NO"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13</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44</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824351">
                <a:tc>
                  <a:txBody>
                    <a:bodyPr/>
                    <a:lstStyle/>
                    <a:p>
                      <a:pPr>
                        <a:lnSpc>
                          <a:spcPct val="107000"/>
                        </a:lnSpc>
                        <a:spcAft>
                          <a:spcPts val="0"/>
                        </a:spcAft>
                      </a:pPr>
                      <a:r>
                        <a:rPr lang="en-US" sz="1800">
                          <a:effectLst/>
                        </a:rPr>
                        <a:t>MSF Nordic GA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137</a:t>
                      </a:r>
                      <a:endParaRPr lang="nb-NO"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7</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6</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019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Contexte</a:t>
            </a:r>
          </a:p>
        </p:txBody>
      </p:sp>
      <p:sp>
        <p:nvSpPr>
          <p:cNvPr id="3" name="Content Placeholder 2"/>
          <p:cNvSpPr>
            <a:spLocks noGrp="1"/>
          </p:cNvSpPr>
          <p:nvPr>
            <p:ph idx="1"/>
          </p:nvPr>
        </p:nvSpPr>
        <p:spPr>
          <a:xfrm>
            <a:off x="838200" y="950026"/>
            <a:ext cx="10515600" cy="5624510"/>
          </a:xfrm>
        </p:spPr>
        <p:txBody>
          <a:bodyPr/>
          <a:lstStyle/>
          <a:p>
            <a:r>
              <a:rPr lang="en-US" altLang="nb-NO" sz="2000" i="1" dirty="0">
                <a:latin typeface="Open Sans"/>
                <a:ea typeface="Open Sans"/>
                <a:cs typeface="Open Sans"/>
              </a:rPr>
              <a:t>Le </a:t>
            </a:r>
            <a:r>
              <a:rPr lang="en-US" altLang="nb-NO" sz="2000" i="1" dirty="0" err="1">
                <a:latin typeface="Open Sans"/>
                <a:ea typeface="Open Sans"/>
                <a:cs typeface="Open Sans"/>
              </a:rPr>
              <a:t>projet</a:t>
            </a:r>
            <a:r>
              <a:rPr lang="en-US" altLang="nb-NO" sz="2000" i="1" dirty="0">
                <a:latin typeface="Open Sans"/>
                <a:ea typeface="Open Sans"/>
                <a:cs typeface="Open Sans"/>
              </a:rPr>
              <a:t> TIC* sur  </a:t>
            </a:r>
            <a:r>
              <a:rPr lang="en-US" altLang="nb-NO" sz="2000" i="1" dirty="0" err="1">
                <a:latin typeface="Open Sans"/>
                <a:ea typeface="Open Sans"/>
                <a:cs typeface="Open Sans"/>
              </a:rPr>
              <a:t>l’inclusion</a:t>
            </a:r>
            <a:r>
              <a:rPr lang="en-US" altLang="nb-NO" sz="2000" i="1" dirty="0">
                <a:latin typeface="Open Sans"/>
                <a:ea typeface="Open Sans"/>
                <a:cs typeface="Open Sans"/>
              </a:rPr>
              <a:t> des </a:t>
            </a:r>
            <a:r>
              <a:rPr lang="en-US" altLang="nb-NO" sz="2000" i="1" dirty="0" err="1">
                <a:latin typeface="Open Sans"/>
                <a:ea typeface="Open Sans"/>
                <a:cs typeface="Open Sans"/>
              </a:rPr>
              <a:t>personnes</a:t>
            </a:r>
            <a:r>
              <a:rPr lang="en-US" altLang="nb-NO" sz="2000" i="1" dirty="0">
                <a:latin typeface="Open Sans"/>
                <a:ea typeface="Open Sans"/>
                <a:cs typeface="Open Sans"/>
              </a:rPr>
              <a:t> </a:t>
            </a:r>
            <a:r>
              <a:rPr lang="en-US" altLang="nb-NO" sz="2000" i="1" dirty="0" err="1">
                <a:latin typeface="Open Sans"/>
                <a:ea typeface="Open Sans"/>
                <a:cs typeface="Open Sans"/>
              </a:rPr>
              <a:t>en</a:t>
            </a:r>
            <a:r>
              <a:rPr lang="en-US" altLang="nb-NO" sz="2000" i="1" dirty="0">
                <a:latin typeface="Open Sans"/>
                <a:ea typeface="Open Sans"/>
                <a:cs typeface="Open Sans"/>
              </a:rPr>
              <a:t> situation de handicap à MSF</a:t>
            </a:r>
            <a:endParaRPr lang="nb-NO" altLang="nb-NO" sz="2000" i="1" dirty="0">
              <a:latin typeface="Open Sans"/>
              <a:ea typeface="Open Sans"/>
              <a:cs typeface="Open Sans"/>
            </a:endParaRPr>
          </a:p>
          <a:p>
            <a:pPr lvl="0"/>
            <a:r>
              <a:rPr lang="en-US" sz="2000" dirty="0"/>
              <a:t>(1.1.2018-30.06.2019)</a:t>
            </a:r>
          </a:p>
          <a:p>
            <a:pPr lvl="0"/>
            <a:endParaRPr lang="en-US" sz="2000" dirty="0"/>
          </a:p>
          <a:p>
            <a:pPr marL="457200" lvl="0" indent="-457200">
              <a:buFontTx/>
              <a:buChar char="-"/>
            </a:pPr>
            <a:r>
              <a:rPr lang="en-US" sz="2000" dirty="0"/>
              <a:t>Le </a:t>
            </a:r>
            <a:r>
              <a:rPr lang="en-US" sz="2000" dirty="0" err="1"/>
              <a:t>projet</a:t>
            </a:r>
            <a:r>
              <a:rPr lang="en-US" sz="2000" dirty="0"/>
              <a:t> se propose de </a:t>
            </a:r>
            <a:r>
              <a:rPr lang="en-US" sz="2000" dirty="0" err="1"/>
              <a:t>faciliter</a:t>
            </a:r>
            <a:r>
              <a:rPr lang="en-US" sz="2000" dirty="0"/>
              <a:t> </a:t>
            </a:r>
            <a:r>
              <a:rPr lang="en-US" sz="2000" dirty="0" err="1"/>
              <a:t>l’implémentation</a:t>
            </a:r>
            <a:r>
              <a:rPr lang="en-US" sz="2000" dirty="0"/>
              <a:t> de la motion 2016</a:t>
            </a:r>
          </a:p>
          <a:p>
            <a:pPr marL="457200" indent="-457200">
              <a:buFontTx/>
              <a:buChar char="-"/>
            </a:pPr>
            <a:r>
              <a:rPr lang="en-US" sz="2000" dirty="0"/>
              <a:t>Vision du </a:t>
            </a:r>
            <a:r>
              <a:rPr lang="en-US" sz="2000" dirty="0" err="1"/>
              <a:t>projet</a:t>
            </a:r>
            <a:r>
              <a:rPr lang="en-US" sz="2000" dirty="0"/>
              <a:t>: </a:t>
            </a:r>
            <a:r>
              <a:rPr lang="en-US" sz="2000" i="1" dirty="0"/>
              <a:t>“</a:t>
            </a:r>
            <a:r>
              <a:rPr lang="fr-FR" sz="2000" i="1" dirty="0"/>
              <a:t>Transformer MSF en une organisation plus inclusive des personnes handicapées dans sa structure et son action."</a:t>
            </a:r>
            <a:endParaRPr lang="en-US" sz="2000" dirty="0"/>
          </a:p>
          <a:p>
            <a:pPr marL="457200" lvl="0" indent="-457200">
              <a:buFontTx/>
              <a:buChar char="-"/>
            </a:pPr>
            <a:r>
              <a:rPr lang="en-US" sz="2000" dirty="0"/>
              <a:t>Le </a:t>
            </a:r>
            <a:r>
              <a:rPr lang="en-US" sz="2000" dirty="0" err="1"/>
              <a:t>projet</a:t>
            </a:r>
            <a:r>
              <a:rPr lang="en-US" sz="2000" dirty="0"/>
              <a:t> </a:t>
            </a:r>
            <a:r>
              <a:rPr lang="en-US" sz="2000" dirty="0" err="1"/>
              <a:t>développe</a:t>
            </a:r>
            <a:r>
              <a:rPr lang="en-US" sz="2000" dirty="0"/>
              <a:t>, </a:t>
            </a:r>
            <a:r>
              <a:rPr lang="en-US" sz="2000" dirty="0" err="1"/>
              <a:t>réunit</a:t>
            </a:r>
            <a:r>
              <a:rPr lang="en-US" sz="2000" dirty="0"/>
              <a:t> et </a:t>
            </a:r>
            <a:r>
              <a:rPr lang="en-US" sz="2000" dirty="0" err="1"/>
              <a:t>promouvoit</a:t>
            </a:r>
            <a:r>
              <a:rPr lang="en-US" sz="2000" dirty="0"/>
              <a:t> les </a:t>
            </a:r>
            <a:r>
              <a:rPr lang="en-US" sz="2000" dirty="0" err="1"/>
              <a:t>matériaux</a:t>
            </a:r>
            <a:r>
              <a:rPr lang="en-US" sz="2000" dirty="0"/>
              <a:t> </a:t>
            </a:r>
            <a:r>
              <a:rPr lang="en-US" sz="2000" dirty="0" err="1"/>
              <a:t>appropriés</a:t>
            </a:r>
            <a:r>
              <a:rPr lang="en-US" sz="2000" dirty="0"/>
              <a:t> à la </a:t>
            </a:r>
            <a:r>
              <a:rPr lang="en-US" sz="2000" dirty="0" err="1"/>
              <a:t>sensibilisation</a:t>
            </a:r>
            <a:r>
              <a:rPr lang="en-US" sz="2000" dirty="0"/>
              <a:t> aux </a:t>
            </a:r>
            <a:r>
              <a:rPr lang="en-US" sz="2000" dirty="0" err="1"/>
              <a:t>barrières</a:t>
            </a:r>
            <a:r>
              <a:rPr lang="en-US" sz="2000" dirty="0"/>
              <a:t> </a:t>
            </a:r>
            <a:r>
              <a:rPr lang="en-US" sz="2000" dirty="0" err="1"/>
              <a:t>auxquelles</a:t>
            </a:r>
            <a:r>
              <a:rPr lang="en-US" sz="2000" dirty="0"/>
              <a:t> </a:t>
            </a:r>
            <a:r>
              <a:rPr lang="en-US" sz="2000" dirty="0" err="1"/>
              <a:t>sont</a:t>
            </a:r>
            <a:r>
              <a:rPr lang="en-US" sz="2000" dirty="0"/>
              <a:t> </a:t>
            </a:r>
            <a:r>
              <a:rPr lang="en-US" sz="2000" dirty="0" err="1"/>
              <a:t>confrontées</a:t>
            </a:r>
            <a:r>
              <a:rPr lang="en-US" sz="2000" dirty="0"/>
              <a:t> les </a:t>
            </a:r>
            <a:r>
              <a:rPr lang="en-US" sz="2000" dirty="0" err="1"/>
              <a:t>personnes</a:t>
            </a:r>
            <a:r>
              <a:rPr lang="en-US" sz="2000" dirty="0"/>
              <a:t> </a:t>
            </a:r>
            <a:r>
              <a:rPr lang="en-US" sz="2000" dirty="0" err="1"/>
              <a:t>en</a:t>
            </a:r>
            <a:r>
              <a:rPr lang="en-US" sz="2000" dirty="0"/>
              <a:t> situation de handicap et sur comment </a:t>
            </a:r>
            <a:r>
              <a:rPr lang="en-US" sz="2000" dirty="0" err="1"/>
              <a:t>pratiquement</a:t>
            </a:r>
            <a:r>
              <a:rPr lang="en-US" sz="2000" dirty="0"/>
              <a:t> </a:t>
            </a:r>
            <a:r>
              <a:rPr lang="en-US" sz="2000" dirty="0" err="1"/>
              <a:t>devenir</a:t>
            </a:r>
            <a:r>
              <a:rPr lang="en-US" sz="2000" dirty="0"/>
              <a:t> plus </a:t>
            </a:r>
            <a:r>
              <a:rPr lang="en-US" sz="2000" dirty="0" err="1"/>
              <a:t>inclusif</a:t>
            </a:r>
            <a:r>
              <a:rPr lang="en-US" sz="2000" dirty="0"/>
              <a:t> des </a:t>
            </a:r>
            <a:r>
              <a:rPr lang="en-US" sz="2000" dirty="0" err="1"/>
              <a:t>personnes</a:t>
            </a:r>
            <a:r>
              <a:rPr lang="en-US" sz="2000" dirty="0"/>
              <a:t> </a:t>
            </a:r>
            <a:r>
              <a:rPr lang="en-US" sz="2000" dirty="0" err="1"/>
              <a:t>handicapées</a:t>
            </a:r>
            <a:r>
              <a:rPr lang="en-US" sz="2000" dirty="0"/>
              <a:t> </a:t>
            </a:r>
            <a:r>
              <a:rPr lang="en-US" sz="2000" dirty="0" err="1"/>
              <a:t>dans</a:t>
            </a:r>
            <a:r>
              <a:rPr lang="en-US" sz="2000" dirty="0"/>
              <a:t> </a:t>
            </a:r>
            <a:r>
              <a:rPr lang="en-US" sz="2000" dirty="0" err="1"/>
              <a:t>notre</a:t>
            </a:r>
            <a:r>
              <a:rPr lang="en-US" sz="2000" dirty="0"/>
              <a:t> </a:t>
            </a:r>
            <a:r>
              <a:rPr lang="en-US" sz="2000" dirty="0" err="1"/>
              <a:t>organisation</a:t>
            </a:r>
            <a:r>
              <a:rPr lang="en-US" sz="2000" dirty="0"/>
              <a:t> et </a:t>
            </a:r>
            <a:r>
              <a:rPr lang="en-US" sz="2000" dirty="0" err="1"/>
              <a:t>nos</a:t>
            </a:r>
            <a:r>
              <a:rPr lang="en-US" sz="2000" dirty="0"/>
              <a:t> missions.</a:t>
            </a:r>
          </a:p>
          <a:p>
            <a:pPr marL="457200" lvl="0" indent="-457200">
              <a:buFontTx/>
              <a:buChar char="-"/>
            </a:pPr>
            <a:r>
              <a:rPr lang="en-US" sz="2000" dirty="0" err="1"/>
              <a:t>Tous</a:t>
            </a:r>
            <a:r>
              <a:rPr lang="en-US" sz="2000" dirty="0"/>
              <a:t> les </a:t>
            </a:r>
            <a:r>
              <a:rPr lang="en-US" sz="2000" dirty="0" err="1"/>
              <a:t>matériaux</a:t>
            </a:r>
            <a:r>
              <a:rPr lang="en-US" sz="2000" dirty="0"/>
              <a:t> </a:t>
            </a:r>
            <a:r>
              <a:rPr lang="en-US" sz="2000" dirty="0" err="1"/>
              <a:t>sont</a:t>
            </a:r>
            <a:r>
              <a:rPr lang="en-US" sz="2000" dirty="0"/>
              <a:t> </a:t>
            </a:r>
            <a:r>
              <a:rPr lang="en-US" sz="2000" dirty="0" err="1"/>
              <a:t>réunis</a:t>
            </a:r>
            <a:r>
              <a:rPr lang="en-US" sz="2000" dirty="0"/>
              <a:t> sur un </a:t>
            </a:r>
            <a:r>
              <a:rPr lang="en-US" sz="2000" u="sng" dirty="0" err="1"/>
              <a:t>portail</a:t>
            </a:r>
            <a:r>
              <a:rPr lang="en-US" sz="2000" u="sng" dirty="0"/>
              <a:t>:</a:t>
            </a:r>
            <a:r>
              <a:rPr lang="en-US" sz="2000" dirty="0"/>
              <a:t> </a:t>
            </a:r>
            <a:r>
              <a:rPr lang="en-US" sz="2000" dirty="0">
                <a:hlinkClick r:id="rId2"/>
              </a:rPr>
              <a:t>http://disabilityinclusion.msf.org/</a:t>
            </a:r>
            <a:endParaRPr lang="nb-NO" sz="2000" dirty="0"/>
          </a:p>
          <a:p>
            <a:pPr marL="457200" lvl="0" indent="-457200">
              <a:buFontTx/>
              <a:buChar char="-"/>
            </a:pPr>
            <a:r>
              <a:rPr lang="en-US" sz="2000" dirty="0"/>
              <a:t>Le </a:t>
            </a:r>
            <a:r>
              <a:rPr lang="en-US" sz="2000" dirty="0" err="1"/>
              <a:t>projet</a:t>
            </a:r>
            <a:r>
              <a:rPr lang="en-US" sz="2000" dirty="0"/>
              <a:t> a </a:t>
            </a:r>
            <a:r>
              <a:rPr lang="en-US" sz="2000" dirty="0" err="1"/>
              <a:t>aussi</a:t>
            </a:r>
            <a:r>
              <a:rPr lang="en-US" sz="2000" dirty="0"/>
              <a:t> </a:t>
            </a:r>
            <a:r>
              <a:rPr lang="en-US" sz="2000" dirty="0" err="1"/>
              <a:t>lancé</a:t>
            </a:r>
            <a:r>
              <a:rPr lang="en-US" sz="2000" dirty="0"/>
              <a:t> </a:t>
            </a:r>
            <a:r>
              <a:rPr lang="en-US" sz="2000" dirty="0" err="1"/>
              <a:t>une</a:t>
            </a:r>
            <a:r>
              <a:rPr lang="en-US" sz="2000" dirty="0"/>
              <a:t> </a:t>
            </a:r>
            <a:r>
              <a:rPr lang="en-US" sz="2000" dirty="0" err="1"/>
              <a:t>enquête</a:t>
            </a:r>
            <a:r>
              <a:rPr lang="en-US" sz="2000" dirty="0"/>
              <a:t> de perception sur </a:t>
            </a:r>
            <a:r>
              <a:rPr lang="en-US" sz="2000" dirty="0" err="1"/>
              <a:t>l’inclusion</a:t>
            </a:r>
            <a:r>
              <a:rPr lang="en-US" sz="2000" dirty="0"/>
              <a:t> des </a:t>
            </a:r>
            <a:r>
              <a:rPr lang="en-US" sz="2000" dirty="0" err="1"/>
              <a:t>personnes</a:t>
            </a:r>
            <a:r>
              <a:rPr lang="en-US" sz="2000" dirty="0"/>
              <a:t> </a:t>
            </a:r>
            <a:r>
              <a:rPr lang="en-US" sz="2000" dirty="0" err="1"/>
              <a:t>handicapées</a:t>
            </a:r>
            <a:r>
              <a:rPr lang="en-US" sz="2000" dirty="0"/>
              <a:t> </a:t>
            </a:r>
            <a:r>
              <a:rPr lang="en-US" sz="2000" dirty="0" err="1"/>
              <a:t>dans</a:t>
            </a:r>
            <a:r>
              <a:rPr lang="en-US" sz="2000" dirty="0"/>
              <a:t> </a:t>
            </a:r>
            <a:r>
              <a:rPr lang="en-US" sz="2000" dirty="0" err="1"/>
              <a:t>nos</a:t>
            </a:r>
            <a:r>
              <a:rPr lang="en-US" sz="2000" dirty="0"/>
              <a:t> missions MSF </a:t>
            </a:r>
            <a:r>
              <a:rPr lang="en-US" sz="2000" dirty="0" err="1"/>
              <a:t>en</a:t>
            </a:r>
            <a:r>
              <a:rPr lang="en-US" sz="2000" dirty="0"/>
              <a:t> </a:t>
            </a:r>
            <a:r>
              <a:rPr lang="en-US" sz="2000" dirty="0" err="1"/>
              <a:t>avril-mai</a:t>
            </a:r>
            <a:r>
              <a:rPr lang="en-US" sz="2000" dirty="0"/>
              <a:t> 2018. </a:t>
            </a:r>
            <a:endParaRPr lang="nb-NO" dirty="0"/>
          </a:p>
          <a:p>
            <a:pPr marL="0" indent="0"/>
            <a:r>
              <a:rPr lang="nb-NO" sz="1600" i="1" dirty="0"/>
              <a:t>*TIC </a:t>
            </a:r>
            <a:r>
              <a:rPr lang="en-US" sz="1600" i="1" dirty="0"/>
              <a:t>(</a:t>
            </a:r>
            <a:r>
              <a:rPr lang="en-US" sz="1600" i="1" dirty="0" err="1"/>
              <a:t>Capacité</a:t>
            </a:r>
            <a:r>
              <a:rPr lang="en-US" sz="1600" i="1" dirty="0"/>
              <a:t> </a:t>
            </a:r>
            <a:r>
              <a:rPr lang="en-US" sz="1600" i="1" dirty="0" err="1"/>
              <a:t>d’Investissement</a:t>
            </a:r>
            <a:r>
              <a:rPr lang="en-US" sz="1600" i="1" dirty="0"/>
              <a:t> </a:t>
            </a:r>
            <a:r>
              <a:rPr lang="en-US" sz="1600" i="1" dirty="0" err="1"/>
              <a:t>Transformationnel</a:t>
            </a:r>
            <a:r>
              <a:rPr lang="en-US" sz="1600" i="1" dirty="0"/>
              <a:t>): </a:t>
            </a:r>
            <a:r>
              <a:rPr lang="en-US" sz="1600" i="1" dirty="0" err="1"/>
              <a:t>comité</a:t>
            </a:r>
            <a:r>
              <a:rPr lang="en-US" sz="1600" i="1" dirty="0"/>
              <a:t> </a:t>
            </a:r>
            <a:r>
              <a:rPr lang="en-US" sz="1600" i="1" dirty="0" err="1"/>
              <a:t>récemment</a:t>
            </a:r>
            <a:r>
              <a:rPr lang="en-US" sz="1600" i="1" dirty="0"/>
              <a:t> </a:t>
            </a:r>
            <a:r>
              <a:rPr lang="en-US" sz="1600" i="1" dirty="0" err="1"/>
              <a:t>établi</a:t>
            </a:r>
            <a:r>
              <a:rPr lang="en-US" sz="1600" i="1" dirty="0"/>
              <a:t> à MSF pour </a:t>
            </a:r>
            <a:r>
              <a:rPr lang="en-US" sz="1600" i="1" dirty="0" err="1"/>
              <a:t>promouvoir</a:t>
            </a:r>
            <a:r>
              <a:rPr lang="en-US" sz="1600" i="1" dirty="0"/>
              <a:t> la transformation de </a:t>
            </a:r>
            <a:r>
              <a:rPr lang="en-US" sz="1600" i="1" dirty="0" err="1"/>
              <a:t>l’organisation</a:t>
            </a:r>
            <a:r>
              <a:rPr lang="en-US" sz="1600" i="1" dirty="0"/>
              <a:t> </a:t>
            </a:r>
            <a:r>
              <a:rPr lang="en-US" sz="1600" i="1" dirty="0" err="1"/>
              <a:t>afin</a:t>
            </a:r>
            <a:r>
              <a:rPr lang="en-US" sz="1600" i="1" dirty="0"/>
              <a:t> de </a:t>
            </a:r>
            <a:r>
              <a:rPr lang="en-US" sz="1600" i="1" dirty="0" err="1"/>
              <a:t>mieux</a:t>
            </a:r>
            <a:r>
              <a:rPr lang="en-US" sz="1600" i="1" dirty="0"/>
              <a:t> </a:t>
            </a:r>
            <a:r>
              <a:rPr lang="en-US" sz="1600" i="1" dirty="0" err="1"/>
              <a:t>répondre</a:t>
            </a:r>
            <a:r>
              <a:rPr lang="en-US" sz="1600" i="1" dirty="0"/>
              <a:t> aux challenges </a:t>
            </a:r>
            <a:r>
              <a:rPr lang="en-US" sz="1600" i="1" dirty="0" err="1"/>
              <a:t>d’aujourd’hui</a:t>
            </a:r>
            <a:r>
              <a:rPr lang="en-US" sz="1600" i="1" dirty="0"/>
              <a:t> et de </a:t>
            </a:r>
            <a:r>
              <a:rPr lang="en-US" sz="1600" i="1" dirty="0" err="1"/>
              <a:t>demain</a:t>
            </a:r>
            <a:r>
              <a:rPr lang="en-US" sz="1600" i="1" dirty="0"/>
              <a:t>. </a:t>
            </a:r>
            <a:r>
              <a:rPr lang="en-US" sz="1600" i="1" dirty="0">
                <a:hlinkClick r:id="rId3"/>
              </a:rPr>
              <a:t>http://msf-transformation.org/</a:t>
            </a:r>
            <a:endParaRPr lang="en-US" sz="1600" i="1" dirty="0"/>
          </a:p>
          <a:p>
            <a:pPr marL="0" indent="0"/>
            <a:endParaRPr lang="en-US" sz="1600" dirty="0"/>
          </a:p>
          <a:p>
            <a:pPr marL="0" indent="0"/>
            <a:r>
              <a:rPr lang="en-US" sz="1600" dirty="0"/>
              <a:t>	</a:t>
            </a:r>
            <a:endParaRPr lang="en-US" sz="1200" dirty="0"/>
          </a:p>
          <a:p>
            <a:endParaRPr lang="nb-NO" sz="1600" dirty="0"/>
          </a:p>
        </p:txBody>
      </p:sp>
    </p:spTree>
    <p:extLst>
      <p:ext uri="{BB962C8B-B14F-4D97-AF65-F5344CB8AC3E}">
        <p14:creationId xmlns:p14="http://schemas.microsoft.com/office/powerpoint/2010/main" val="162850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Contexte</a:t>
            </a:r>
          </a:p>
        </p:txBody>
      </p:sp>
      <p:sp>
        <p:nvSpPr>
          <p:cNvPr id="3" name="Content Placeholder 2"/>
          <p:cNvSpPr>
            <a:spLocks noGrp="1"/>
          </p:cNvSpPr>
          <p:nvPr>
            <p:ph idx="1"/>
          </p:nvPr>
        </p:nvSpPr>
        <p:spPr>
          <a:xfrm>
            <a:off x="838200" y="1443803"/>
            <a:ext cx="10317480" cy="4527230"/>
          </a:xfrm>
        </p:spPr>
        <p:txBody>
          <a:bodyPr/>
          <a:lstStyle/>
          <a:p>
            <a:pPr marL="0" indent="0"/>
            <a:r>
              <a:rPr lang="nb-NO" sz="2400" b="0" dirty="0">
                <a:solidFill>
                  <a:srgbClr val="FF0000"/>
                </a:solidFill>
              </a:rPr>
              <a:t>Quelques conclusions de l’enquête (avril-mai 2018)</a:t>
            </a:r>
          </a:p>
          <a:p>
            <a:pPr marL="457200" lvl="0" indent="-457200">
              <a:buFontTx/>
              <a:buChar char="-"/>
            </a:pPr>
            <a:r>
              <a:rPr lang="en-US" sz="2400" dirty="0" err="1"/>
              <a:t>Groupe</a:t>
            </a:r>
            <a:r>
              <a:rPr lang="en-US" sz="2400" dirty="0"/>
              <a:t> </a:t>
            </a:r>
            <a:r>
              <a:rPr lang="en-US" sz="2400" dirty="0" err="1"/>
              <a:t>cible</a:t>
            </a:r>
            <a:r>
              <a:rPr lang="en-US" sz="2400" dirty="0"/>
              <a:t>: personnel national et international </a:t>
            </a:r>
            <a:r>
              <a:rPr lang="en-US" sz="2400" dirty="0" err="1"/>
              <a:t>en</a:t>
            </a:r>
            <a:r>
              <a:rPr lang="en-US" sz="2400" dirty="0"/>
              <a:t> mission MSF </a:t>
            </a:r>
            <a:r>
              <a:rPr lang="en-US" sz="2400" dirty="0" err="1"/>
              <a:t>dans</a:t>
            </a:r>
            <a:r>
              <a:rPr lang="en-US" sz="2400" dirty="0"/>
              <a:t> la </a:t>
            </a:r>
            <a:r>
              <a:rPr lang="en-US" sz="2400" dirty="0" err="1"/>
              <a:t>période</a:t>
            </a:r>
            <a:r>
              <a:rPr lang="en-US" sz="2400" dirty="0"/>
              <a:t> 2015-2017; 239 </a:t>
            </a:r>
            <a:r>
              <a:rPr lang="en-US" sz="2400" dirty="0" err="1"/>
              <a:t>réponses</a:t>
            </a:r>
            <a:r>
              <a:rPr lang="en-US" sz="2400" dirty="0"/>
              <a:t>.</a:t>
            </a:r>
          </a:p>
          <a:p>
            <a:pPr marL="457200" indent="-457200">
              <a:buFont typeface="Wingdings" panose="05000000000000000000" pitchFamily="2" charset="2"/>
              <a:buChar char="ü"/>
            </a:pPr>
            <a:r>
              <a:rPr lang="fr-FR" sz="2400" b="0" dirty="0"/>
              <a:t>Environ 60% du personnel international et 80% du personnel national de MSF pensent que leur dernière mission aurait dû faire davantage pour inclure les personnes handicapées</a:t>
            </a:r>
          </a:p>
          <a:p>
            <a:pPr marL="457200" indent="-457200">
              <a:buFont typeface="Wingdings" panose="05000000000000000000" pitchFamily="2" charset="2"/>
              <a:buChar char="ü"/>
            </a:pPr>
            <a:r>
              <a:rPr lang="fr-FR" sz="2400" b="0" dirty="0"/>
              <a:t>De petites actions peuvent faire la différence</a:t>
            </a:r>
          </a:p>
          <a:p>
            <a:pPr marL="457200" indent="-457200">
              <a:buFont typeface="Wingdings" panose="05000000000000000000" pitchFamily="2" charset="2"/>
              <a:buChar char="ü"/>
            </a:pPr>
            <a:r>
              <a:rPr lang="fr-FR" sz="2400" b="0" dirty="0"/>
              <a:t>Plus de discussions auraient dû avoir lieu dans les missions</a:t>
            </a:r>
            <a:endParaRPr lang="nb-NO" sz="2400" b="0" dirty="0"/>
          </a:p>
          <a:p>
            <a:endParaRPr lang="nb-NO" sz="2400" b="0" dirty="0"/>
          </a:p>
        </p:txBody>
      </p:sp>
    </p:spTree>
    <p:extLst>
      <p:ext uri="{BB962C8B-B14F-4D97-AF65-F5344CB8AC3E}">
        <p14:creationId xmlns:p14="http://schemas.microsoft.com/office/powerpoint/2010/main" val="93513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3"/>
            <a:ext cx="12192000" cy="950025"/>
          </a:xfrm>
        </p:spPr>
        <p:txBody>
          <a:bodyPr/>
          <a:lstStyle/>
          <a:p>
            <a:r>
              <a:rPr lang="nb-NO" dirty="0"/>
              <a:t>Video</a:t>
            </a:r>
          </a:p>
        </p:txBody>
      </p:sp>
      <p:sp>
        <p:nvSpPr>
          <p:cNvPr id="3" name="Content Placeholder 2"/>
          <p:cNvSpPr>
            <a:spLocks noGrp="1"/>
          </p:cNvSpPr>
          <p:nvPr>
            <p:ph idx="1"/>
          </p:nvPr>
        </p:nvSpPr>
        <p:spPr>
          <a:xfrm>
            <a:off x="838200" y="1901033"/>
            <a:ext cx="10515600" cy="3365911"/>
          </a:xfrm>
        </p:spPr>
        <p:txBody>
          <a:bodyPr/>
          <a:lstStyle/>
          <a:p>
            <a:r>
              <a:rPr lang="en-US" dirty="0"/>
              <a:t> </a:t>
            </a:r>
            <a:endParaRPr lang="nb-NO" dirty="0"/>
          </a:p>
          <a:p>
            <a:r>
              <a:rPr lang="fr-FR" dirty="0"/>
              <a:t>Pourquoi est-il important de garder à l'esprit l'inclusion des personnes en situation de handicap dans MSF et comment le faire?</a:t>
            </a:r>
            <a:endParaRPr lang="nb-NO" dirty="0"/>
          </a:p>
          <a:p>
            <a:endParaRPr lang="nb-NO" dirty="0"/>
          </a:p>
          <a:p>
            <a:r>
              <a:rPr lang="nb-NO" sz="2000" b="0" u="sng" dirty="0">
                <a:hlinkClick r:id="rId2"/>
              </a:rPr>
              <a:t>https://youtu.be/L6dbCVYGtrQ</a:t>
            </a:r>
            <a:endParaRPr lang="nb-NO" sz="2000" b="0" u="sng" dirty="0"/>
          </a:p>
          <a:p>
            <a:r>
              <a:rPr lang="nb-NO" dirty="0"/>
              <a:t> </a:t>
            </a:r>
          </a:p>
          <a:p>
            <a:endParaRPr lang="nb-NO" dirty="0"/>
          </a:p>
        </p:txBody>
      </p:sp>
    </p:spTree>
    <p:extLst>
      <p:ext uri="{BB962C8B-B14F-4D97-AF65-F5344CB8AC3E}">
        <p14:creationId xmlns:p14="http://schemas.microsoft.com/office/powerpoint/2010/main" val="3691567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1D42A65-9D35-7D45-99E6-5C814C06CF5B}" vid="{B10D30E7-0C0C-F647-BD44-57C3492890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8797264BB976B4B8B2203988B6225B7" ma:contentTypeVersion="13" ma:contentTypeDescription="Luo uusi asiakirja." ma:contentTypeScope="" ma:versionID="f05dc2c5b6b533b2d83889ad445d8954">
  <xsd:schema xmlns:xsd="http://www.w3.org/2001/XMLSchema" xmlns:xs="http://www.w3.org/2001/XMLSchema" xmlns:p="http://schemas.microsoft.com/office/2006/metadata/properties" xmlns:ns2="4878bf53-f75e-46e5-8e2d-e85bfaa4478c" xmlns:ns3="24d93542-cc8f-4dcd-aee6-f1ffe0dbf8a7" targetNamespace="http://schemas.microsoft.com/office/2006/metadata/properties" ma:root="true" ma:fieldsID="0868e14cb0bbad377136b5a569cf7996" ns2:_="" ns3:_="">
    <xsd:import namespace="4878bf53-f75e-46e5-8e2d-e85bfaa4478c"/>
    <xsd:import namespace="24d93542-cc8f-4dcd-aee6-f1ffe0dbf8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8bf53-f75e-46e5-8e2d-e85bfaa4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4d93542-cc8f-4dcd-aee6-f1ffe0dbf8a7"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CA1A40-AC01-4E04-A622-96FEAE68A1E5}"/>
</file>

<file path=customXml/itemProps2.xml><?xml version="1.0" encoding="utf-8"?>
<ds:datastoreItem xmlns:ds="http://schemas.openxmlformats.org/officeDocument/2006/customXml" ds:itemID="{EE8B9149-12F4-4D12-9098-733DB36AC57E}">
  <ds:schemaRefs>
    <ds:schemaRef ds:uri="http://schemas.microsoft.com/sharepoint/v3/contenttype/forms"/>
  </ds:schemaRefs>
</ds:datastoreItem>
</file>

<file path=customXml/itemProps3.xml><?xml version="1.0" encoding="utf-8"?>
<ds:datastoreItem xmlns:ds="http://schemas.openxmlformats.org/officeDocument/2006/customXml" ds:itemID="{6568D6DE-A18D-44CD-AE8C-5E12E646E06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Jack</Template>
  <TotalTime>2249</TotalTime>
  <Words>760</Words>
  <Application>Microsoft Office PowerPoint</Application>
  <PresentationFormat>Widescreen</PresentationFormat>
  <Paragraphs>103</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Open Sans</vt:lpstr>
      <vt:lpstr>Open Sans Extrabold</vt:lpstr>
      <vt:lpstr>Stone Sans II ITC Std Bk</vt:lpstr>
      <vt:lpstr>Times New Roman</vt:lpstr>
      <vt:lpstr>Wingdings</vt:lpstr>
      <vt:lpstr>Office Theme</vt:lpstr>
      <vt:lpstr> </vt:lpstr>
      <vt:lpstr>PowerPoint Presentation</vt:lpstr>
      <vt:lpstr>Introduction - Definition</vt:lpstr>
      <vt:lpstr>Introduction - Contexte</vt:lpstr>
      <vt:lpstr>Introduction</vt:lpstr>
      <vt:lpstr>Introduction</vt:lpstr>
      <vt:lpstr>Introduction - Contexte</vt:lpstr>
      <vt:lpstr>Introduction - Contexte</vt:lpstr>
      <vt:lpstr>Video</vt:lpstr>
      <vt:lpstr>Questions et discussion</vt:lpstr>
      <vt:lpstr>PowerPoint Presentation</vt:lpstr>
      <vt:lpstr>Merci!</vt:lpstr>
      <vt:lpstr>Conseils</vt:lpstr>
      <vt:lpstr>Conseils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Tor Øverbø</dc:creator>
  <cp:lastModifiedBy>Luwam Bede</cp:lastModifiedBy>
  <cp:revision>310</cp:revision>
  <cp:lastPrinted>2018-06-26T11:30:35Z</cp:lastPrinted>
  <dcterms:created xsi:type="dcterms:W3CDTF">2017-08-10T11:37:42Z</dcterms:created>
  <dcterms:modified xsi:type="dcterms:W3CDTF">2018-12-13T13:43:05Z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0x010100B8797264BB976B4B8B2203988B6225B7</vt:lpwstr>
  </property>
</Properties>
</file>